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278" r:id="rId6"/>
    <p:sldId id="280" r:id="rId7"/>
    <p:sldId id="347" r:id="rId8"/>
    <p:sldId id="281" r:id="rId9"/>
    <p:sldId id="341" r:id="rId10"/>
    <p:sldId id="335" r:id="rId11"/>
    <p:sldId id="338" r:id="rId12"/>
    <p:sldId id="340" r:id="rId13"/>
    <p:sldId id="350" r:id="rId14"/>
    <p:sldId id="339" r:id="rId15"/>
    <p:sldId id="348" r:id="rId16"/>
    <p:sldId id="345" r:id="rId17"/>
    <p:sldId id="282" r:id="rId18"/>
    <p:sldId id="333" r:id="rId19"/>
    <p:sldId id="331" r:id="rId20"/>
    <p:sldId id="342" r:id="rId21"/>
    <p:sldId id="328" r:id="rId22"/>
    <p:sldId id="353" r:id="rId23"/>
    <p:sldId id="343" r:id="rId24"/>
    <p:sldId id="346"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3666A"/>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94660"/>
  </p:normalViewPr>
  <p:slideViewPr>
    <p:cSldViewPr snapToGrid="0" showGuides="1">
      <p:cViewPr varScale="1">
        <p:scale>
          <a:sx n="98" d="100"/>
          <a:sy n="98" d="100"/>
        </p:scale>
        <p:origin x="102" y="3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2/23/2022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what-is-tiktok-458893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stcompany.com/90310803/here-are-the-data-brokers-quietly-buying-and-selling-your-personal-inform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uo.com/decipher/data-brokers-social-media-user-priva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stcompany.com/90310803/here-are-the-data-brokers-quietly-buying-and-selling-your-personal-inform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ithub.com/glamrock/data-brokers/blob/master/data-brokers.md"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ftc.gov/system/files/documents/reports/data-brokers-call-transparency-accountability-report-federal-trade-commission-may-2014/140527databrokerreport.pdf" TargetMode="External"/><Relationship Id="rId4" Type="http://schemas.openxmlformats.org/officeDocument/2006/relationships/hyperlink" Target="https://www.vice.com/en_us/article/ne9b3z/how-to-get-off-data-broker-and-people-search-sites-pipl-spoke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bout.linkedin.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bout.linkedin.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bout.linkedin.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bout.linkedin.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wsweek.com/russia-putin-bots-linkedin-facebook-trump-clinton-kremlin-critics-poison-war-64569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https://www.investopedia.com/what-is-tiktok-4588933</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3</a:t>
            </a:fld>
            <a:endParaRPr lang="en-US"/>
          </a:p>
        </p:txBody>
      </p:sp>
    </p:spTree>
    <p:extLst>
      <p:ext uri="{BB962C8B-B14F-4D97-AF65-F5344CB8AC3E}">
        <p14:creationId xmlns:p14="http://schemas.microsoft.com/office/powerpoint/2010/main" val="426508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13</a:t>
            </a:fld>
            <a:endParaRPr lang="en-US" dirty="0"/>
          </a:p>
        </p:txBody>
      </p:sp>
    </p:spTree>
    <p:extLst>
      <p:ext uri="{BB962C8B-B14F-4D97-AF65-F5344CB8AC3E}">
        <p14:creationId xmlns:p14="http://schemas.microsoft.com/office/powerpoint/2010/main" val="22562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https://www.fastcompany.com/90310803/here-are-the-data-brokers-quietly-buying-and-selling-your-personal-information</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14</a:t>
            </a:fld>
            <a:endParaRPr lang="en-US"/>
          </a:p>
        </p:txBody>
      </p:sp>
    </p:spTree>
    <p:extLst>
      <p:ext uri="{BB962C8B-B14F-4D97-AF65-F5344CB8AC3E}">
        <p14:creationId xmlns:p14="http://schemas.microsoft.com/office/powerpoint/2010/main" val="366246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https://duo.com/decipher/data-brokers-social-media-user-privacy</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15</a:t>
            </a:fld>
            <a:endParaRPr lang="en-US"/>
          </a:p>
        </p:txBody>
      </p:sp>
    </p:spTree>
    <p:extLst>
      <p:ext uri="{BB962C8B-B14F-4D97-AF65-F5344CB8AC3E}">
        <p14:creationId xmlns:p14="http://schemas.microsoft.com/office/powerpoint/2010/main" val="395935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https://www.fastcompany.com/90310803/here-are-the-data-brokers-quietly-buying-and-selling-your-personal-information</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17</a:t>
            </a:fld>
            <a:endParaRPr lang="en-US"/>
          </a:p>
        </p:txBody>
      </p:sp>
    </p:spTree>
    <p:extLst>
      <p:ext uri="{BB962C8B-B14F-4D97-AF65-F5344CB8AC3E}">
        <p14:creationId xmlns:p14="http://schemas.microsoft.com/office/powerpoint/2010/main" val="363825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https://github.com/glamrock/data-brokers/blob/master/data-brokers.md</a:t>
            </a:r>
            <a:endParaRPr lang="en-US" dirty="0"/>
          </a:p>
          <a:p>
            <a:r>
              <a:rPr lang="en-US" dirty="0">
                <a:hlinkClick r:id="rId4"/>
              </a:rPr>
              <a:t>https://www.vice.com/en_us/article/ne9b3z/how-to-get-off-data-broker-and-people-search-sites-pipl-spokeo</a:t>
            </a:r>
            <a:endParaRPr lang="en-US" dirty="0"/>
          </a:p>
          <a:p>
            <a:r>
              <a:rPr lang="en-US" dirty="0">
                <a:hlinkClick r:id="rId5"/>
              </a:rPr>
              <a:t>https://www.ftc.gov/system/files/documents/reports/data-brokers-call-transparency-accountability-report-federal-trade-commission-may-2014/140527databrokerreport.pdf</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18</a:t>
            </a:fld>
            <a:endParaRPr lang="en-US"/>
          </a:p>
        </p:txBody>
      </p:sp>
    </p:spTree>
    <p:extLst>
      <p:ext uri="{BB962C8B-B14F-4D97-AF65-F5344CB8AC3E}">
        <p14:creationId xmlns:p14="http://schemas.microsoft.com/office/powerpoint/2010/main" val="177183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https://www.makeuseof.com/what-is-surveillance-capitalism/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F1111"/>
                </a:solidFill>
                <a:effectLst/>
                <a:latin typeface="Amazon Ember"/>
              </a:rPr>
              <a:t>The Age of Surveillance Capitalism: The Fight for a Human Future at the New Frontier of Power-Shoshana </a:t>
            </a:r>
            <a:r>
              <a:rPr lang="en-US" b="1" i="0" dirty="0" err="1">
                <a:solidFill>
                  <a:srgbClr val="0F1111"/>
                </a:solidFill>
                <a:effectLst/>
                <a:latin typeface="Amazon Ember"/>
              </a:rPr>
              <a:t>Zuboff</a:t>
            </a:r>
            <a:endParaRPr lang="en-US" b="1" i="0" dirty="0">
              <a:solidFill>
                <a:srgbClr val="0F1111"/>
              </a:solidFill>
              <a:effectLst/>
              <a:latin typeface="Amazon Emb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F1111"/>
                </a:solidFill>
                <a:effectLst/>
                <a:latin typeface="Amazon Ember"/>
              </a:rPr>
              <a:t>https://fee.org/articles/what-is-surveillance-capitalism-and-should-we-be-concerned/</a:t>
            </a:r>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19</a:t>
            </a:fld>
            <a:endParaRPr lang="en-US"/>
          </a:p>
        </p:txBody>
      </p:sp>
    </p:spTree>
    <p:extLst>
      <p:ext uri="{BB962C8B-B14F-4D97-AF65-F5344CB8AC3E}">
        <p14:creationId xmlns:p14="http://schemas.microsoft.com/office/powerpoint/2010/main" val="130567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https://www.identityforce.com/blog/2021-data-breaches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4</a:t>
            </a:fld>
            <a:endParaRPr lang="en-US"/>
          </a:p>
        </p:txBody>
      </p:sp>
    </p:spTree>
    <p:extLst>
      <p:ext uri="{BB962C8B-B14F-4D97-AF65-F5344CB8AC3E}">
        <p14:creationId xmlns:p14="http://schemas.microsoft.com/office/powerpoint/2010/main" val="397283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https://about.linkedin.com/</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5</a:t>
            </a:fld>
            <a:endParaRPr lang="en-US"/>
          </a:p>
        </p:txBody>
      </p:sp>
    </p:spTree>
    <p:extLst>
      <p:ext uri="{BB962C8B-B14F-4D97-AF65-F5344CB8AC3E}">
        <p14:creationId xmlns:p14="http://schemas.microsoft.com/office/powerpoint/2010/main" val="48923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https://about.linkedin.com/</a:t>
            </a:r>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91F5F514-E216-4B0B-9B33-6FEA2EC08AD4}" type="slidenum">
              <a:rPr lang="en-US" smtClean="0"/>
              <a:t>6</a:t>
            </a:fld>
            <a:endParaRPr lang="en-US"/>
          </a:p>
        </p:txBody>
      </p:sp>
    </p:spTree>
    <p:extLst>
      <p:ext uri="{BB962C8B-B14F-4D97-AF65-F5344CB8AC3E}">
        <p14:creationId xmlns:p14="http://schemas.microsoft.com/office/powerpoint/2010/main" val="211194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https://about.linkedin.com/</a:t>
            </a:r>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7</a:t>
            </a:fld>
            <a:endParaRPr lang="en-US" dirty="0"/>
          </a:p>
        </p:txBody>
      </p:sp>
    </p:spTree>
    <p:extLst>
      <p:ext uri="{BB962C8B-B14F-4D97-AF65-F5344CB8AC3E}">
        <p14:creationId xmlns:p14="http://schemas.microsoft.com/office/powerpoint/2010/main" val="146563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https://about.linkedin.com/</a:t>
            </a:r>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8</a:t>
            </a:fld>
            <a:endParaRPr lang="en-US" dirty="0"/>
          </a:p>
        </p:txBody>
      </p:sp>
    </p:spTree>
    <p:extLst>
      <p:ext uri="{BB962C8B-B14F-4D97-AF65-F5344CB8AC3E}">
        <p14:creationId xmlns:p14="http://schemas.microsoft.com/office/powerpoint/2010/main" val="4756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9</a:t>
            </a:fld>
            <a:endParaRPr lang="en-US" dirty="0"/>
          </a:p>
        </p:txBody>
      </p:sp>
    </p:spTree>
    <p:extLst>
      <p:ext uri="{BB962C8B-B14F-4D97-AF65-F5344CB8AC3E}">
        <p14:creationId xmlns:p14="http://schemas.microsoft.com/office/powerpoint/2010/main" val="269939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https://hatless1der.com/linkedin-fakes-a-wolf-in-business-casual-clothing/</a:t>
            </a:r>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10</a:t>
            </a:fld>
            <a:endParaRPr lang="en-US" dirty="0"/>
          </a:p>
        </p:txBody>
      </p:sp>
    </p:spTree>
    <p:extLst>
      <p:ext uri="{BB962C8B-B14F-4D97-AF65-F5344CB8AC3E}">
        <p14:creationId xmlns:p14="http://schemas.microsoft.com/office/powerpoint/2010/main" val="5792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https://www.newsweek.com/russia-putin-bots-linkedin-facebook-trump-clinton-kremlin-critics-poison-war-645696</a:t>
            </a:r>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11</a:t>
            </a:fld>
            <a:endParaRPr lang="en-US" dirty="0"/>
          </a:p>
        </p:txBody>
      </p:sp>
    </p:spTree>
    <p:extLst>
      <p:ext uri="{BB962C8B-B14F-4D97-AF65-F5344CB8AC3E}">
        <p14:creationId xmlns:p14="http://schemas.microsoft.com/office/powerpoint/2010/main" val="83476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1"/>
                </a:solidFill>
                <a:latin typeface="Arial" panose="020B0604020202020204" pitchFamily="34" charset="0"/>
                <a:cs typeface="Arial" panose="020B0604020202020204" pitchFamily="34" charset="0"/>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chemeClr val="bg1"/>
                </a:solidFill>
                <a:latin typeface="Arial" panose="020B0604020202020204" pitchFamily="34" charset="0"/>
                <a:cs typeface="Arial" panose="020B0604020202020204" pitchFamily="34" charset="0"/>
              </a:defRPr>
            </a:lvl1pPr>
          </a:lstStyle>
          <a:p>
            <a:pPr lvl="0"/>
            <a:r>
              <a:rPr lang="en-US" dirty="0"/>
              <a:t>Location/Date</a:t>
            </a:r>
          </a:p>
        </p:txBody>
      </p:sp>
      <p:sp>
        <p:nvSpPr>
          <p:cNvPr id="2" name="Title 1">
            <a:extLst>
              <a:ext uri="{FF2B5EF4-FFF2-40B4-BE49-F238E27FC236}">
                <a16:creationId xmlns:a16="http://schemas.microsoft.com/office/drawing/2014/main" id="{37B74125-F2D3-4455-9B62-BF3D58EFF6A5}"/>
              </a:ext>
            </a:extLst>
          </p:cNvPr>
          <p:cNvSpPr>
            <a:spLocks noGrp="1"/>
          </p:cNvSpPr>
          <p:nvPr>
            <p:ph type="title" hasCustomPrompt="1"/>
          </p:nvPr>
        </p:nvSpPr>
        <p:spPr>
          <a:xfrm>
            <a:off x="761388" y="2121732"/>
            <a:ext cx="10676622" cy="872779"/>
          </a:xfrm>
          <a:prstGeom prst="rect">
            <a:avLst/>
          </a:prstGeom>
        </p:spPr>
        <p:txBody>
          <a:bodyPr/>
          <a:lstStyle>
            <a:lvl1pPr algn="ct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none" baseline="0">
                <a:solidFill>
                  <a:schemeClr val="bg1"/>
                </a:solidFill>
                <a:latin typeface="Arial" panose="020B0604020202020204" pitchFamily="34" charset="0"/>
                <a:cs typeface="Arial" panose="020B0604020202020204" pitchFamily="34" charset="0"/>
              </a:defRPr>
            </a:lvl1pPr>
          </a:lstStyle>
          <a:p>
            <a:pPr lvl="0"/>
            <a:r>
              <a:rPr lang="en-US" dirty="0"/>
              <a:t>Presentation Subtitle</a:t>
            </a:r>
          </a:p>
        </p:txBody>
      </p:sp>
    </p:spTree>
    <p:extLst>
      <p:ext uri="{BB962C8B-B14F-4D97-AF65-F5344CB8AC3E}">
        <p14:creationId xmlns:p14="http://schemas.microsoft.com/office/powerpoint/2010/main" val="272230682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B9DF0C-EC2E-470C-9E6C-6675A5570BEE}"/>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rgbClr val="002F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2" name="Title 1">
            <a:extLst>
              <a:ext uri="{FF2B5EF4-FFF2-40B4-BE49-F238E27FC236}">
                <a16:creationId xmlns:a16="http://schemas.microsoft.com/office/drawing/2014/main" id="{D65AC895-F598-4168-89AA-53841B232F60}"/>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4531388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r>
              <a:rPr lang="en-US"/>
              <a:t>Click icon to add picture</a:t>
            </a:r>
            <a:endParaRPr lang="en-US" dirty="0"/>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C1B5AA1A-C1FF-4B63-9DA3-C913E8739761}"/>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EEA6DCC5-4877-40C7-A5CA-38F29CCAD5F3}"/>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28B1C976-236D-4BDB-B86F-53983B97900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09" y="2454765"/>
            <a:ext cx="10684021" cy="1081902"/>
          </a:xfrm>
          <a:prstGeom prst="rect">
            <a:avLst/>
          </a:prstGeom>
        </p:spPr>
        <p:txBody>
          <a:bodyPr/>
          <a:lstStyle>
            <a:lvl1pPr algn="ct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92BD9DDB-A09A-4508-8684-E4BD4F1A45F3}"/>
              </a:ext>
            </a:extLst>
          </p:cNvPr>
          <p:cNvSpPr>
            <a:spLocks noGrp="1"/>
          </p:cNvSpPr>
          <p:nvPr>
            <p:ph type="title" hasCustomPrompt="1"/>
          </p:nvPr>
        </p:nvSpPr>
        <p:spPr>
          <a:xfrm>
            <a:off x="518160" y="474854"/>
            <a:ext cx="10515600" cy="836572"/>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chemeClr val="tx2"/>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817302EB-4139-484D-A2C3-7376F118F14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2"/>
                </a:solidFill>
                <a:latin typeface="Arial" panose="020B0604020202020204" pitchFamily="34" charset="0"/>
                <a:cs typeface="Arial" panose="020B0604020202020204" pitchFamily="34" charset="0"/>
              </a:defRPr>
            </a:lvl1pPr>
            <a:lvl2pPr marL="457200" indent="0">
              <a:buNone/>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p:cNvSpPr txBox="1">
            <a:spLocks/>
          </p:cNvSpPr>
          <p:nvPr userDrawn="1"/>
        </p:nvSpPr>
        <p:spPr>
          <a:xfrm>
            <a:off x="507668"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solidFill>
                  <a:schemeClr val="bg1"/>
                </a:solidFill>
                <a:latin typeface="Arial" panose="020B0604020202020204" pitchFamily="34" charset="0"/>
                <a:cs typeface="Arial" panose="020B0604020202020204" pitchFamily="34" charset="0"/>
              </a:rPr>
              <a:t>Presentation</a:t>
            </a:r>
            <a:r>
              <a:rPr lang="en-US" sz="900" b="1" baseline="0" dirty="0">
                <a:solidFill>
                  <a:schemeClr val="bg1"/>
                </a:solidFill>
                <a:latin typeface="Arial" panose="020B0604020202020204" pitchFamily="34" charset="0"/>
                <a:cs typeface="Arial" panose="020B0604020202020204" pitchFamily="34" charset="0"/>
              </a:rPr>
              <a:t> Name or Footer (Optional)</a:t>
            </a:r>
            <a:endParaRPr lang="en-US" sz="9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00930" y="6392159"/>
            <a:ext cx="1479820" cy="357607"/>
          </a:xfrm>
          <a:prstGeom prst="rect">
            <a:avLst/>
          </a:prstGeom>
        </p:spPr>
      </p:pic>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tmp"/><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tmp"/><Relationship Id="rId16"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prstGeom prst="rect">
            <a:avLst/>
          </a:prstGeom>
        </p:spPr>
        <p:txBody>
          <a:bodyPr/>
          <a:lstStyle/>
          <a:p>
            <a:r>
              <a:rPr lang="en-US" dirty="0"/>
              <a:t>Counterintelligence</a:t>
            </a:r>
          </a:p>
        </p:txBody>
      </p:sp>
      <p:sp>
        <p:nvSpPr>
          <p:cNvPr id="4" name="Title 3">
            <a:extLst>
              <a:ext uri="{FF2B5EF4-FFF2-40B4-BE49-F238E27FC236}">
                <a16:creationId xmlns:a16="http://schemas.microsoft.com/office/drawing/2014/main" id="{0D5874FF-A006-424D-AC76-40C594F3C65D}"/>
              </a:ext>
            </a:extLst>
          </p:cNvPr>
          <p:cNvSpPr>
            <a:spLocks noGrp="1"/>
          </p:cNvSpPr>
          <p:nvPr>
            <p:ph type="title"/>
          </p:nvPr>
        </p:nvSpPr>
        <p:spPr/>
        <p:txBody>
          <a:bodyPr/>
          <a:lstStyle/>
          <a:p>
            <a:r>
              <a:rPr lang="en-US" dirty="0"/>
              <a:t>Social Media and Data Aggregation</a:t>
            </a:r>
          </a:p>
        </p:txBody>
      </p:sp>
      <p:sp>
        <p:nvSpPr>
          <p:cNvPr id="2" name="Text Placeholder 1"/>
          <p:cNvSpPr>
            <a:spLocks noGrp="1"/>
          </p:cNvSpPr>
          <p:nvPr>
            <p:ph type="body" sz="quarter" idx="11"/>
          </p:nvPr>
        </p:nvSpPr>
        <p:spPr/>
        <p:txBody>
          <a:bodyPr/>
          <a:lstStyle/>
          <a:p>
            <a:r>
              <a:rPr lang="en-US" cap="none" dirty="0"/>
              <a:t>Threats and Vulnerabilities</a:t>
            </a:r>
          </a:p>
        </p:txBody>
      </p:sp>
      <p:sp>
        <p:nvSpPr>
          <p:cNvPr id="6" name="TextBox 5">
            <a:extLst>
              <a:ext uri="{FF2B5EF4-FFF2-40B4-BE49-F238E27FC236}">
                <a16:creationId xmlns:a16="http://schemas.microsoft.com/office/drawing/2014/main" id="{FC32202D-C9EF-4CA8-A042-AF2588C356BF}"/>
              </a:ext>
            </a:extLst>
          </p:cNvPr>
          <p:cNvSpPr txBox="1"/>
          <p:nvPr/>
        </p:nvSpPr>
        <p:spPr>
          <a:xfrm>
            <a:off x="4431437" y="6400901"/>
            <a:ext cx="3329126" cy="369332"/>
          </a:xfrm>
          <a:prstGeom prst="rect">
            <a:avLst/>
          </a:prstGeom>
          <a:solidFill>
            <a:srgbClr val="002F6C"/>
          </a:solidFill>
        </p:spPr>
        <p:txBody>
          <a:bodyPr wrap="square" rtlCol="0">
            <a:spAutoFit/>
          </a:bodyPr>
          <a:lstStyle/>
          <a:p>
            <a:endParaRPr lang="en-US" dirty="0"/>
          </a:p>
        </p:txBody>
      </p:sp>
    </p:spTree>
    <p:extLst>
      <p:ext uri="{BB962C8B-B14F-4D97-AF65-F5344CB8AC3E}">
        <p14:creationId xmlns:p14="http://schemas.microsoft.com/office/powerpoint/2010/main" val="92571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dirty="0"/>
              <a:t>Hatless1der’s Findings</a:t>
            </a:r>
            <a:endParaRPr lang="en-US" b="0" dirty="0"/>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9" y="1311425"/>
            <a:ext cx="7349880" cy="4387360"/>
          </a:xfrm>
        </p:spPr>
        <p:txBody>
          <a:bodyPr/>
          <a:lstStyle/>
          <a:p>
            <a:pPr marL="342900" indent="-342900">
              <a:buFont typeface="Arial" panose="020B0604020202020204" pitchFamily="34" charset="0"/>
              <a:buChar char="•"/>
            </a:pPr>
            <a:r>
              <a:rPr lang="en-US" sz="2400" dirty="0"/>
              <a:t>OSINT Professional identified the following:</a:t>
            </a:r>
          </a:p>
          <a:p>
            <a:pPr marL="1028700" lvl="1" indent="-342900"/>
            <a:r>
              <a:rPr lang="en-US" sz="2000" dirty="0"/>
              <a:t>Common job titles: Talent Acquisition, Human Resources Specialist/Supervisor/Admin </a:t>
            </a:r>
            <a:r>
              <a:rPr lang="en-US" sz="2000" dirty="0" err="1"/>
              <a:t>etc</a:t>
            </a:r>
            <a:r>
              <a:rPr lang="en-US" sz="2000" dirty="0"/>
              <a:t>, </a:t>
            </a:r>
          </a:p>
          <a:p>
            <a:pPr marL="1028700" lvl="1" indent="-342900"/>
            <a:r>
              <a:rPr lang="en-US" sz="2000" dirty="0"/>
              <a:t>Captured over 300 profiles sharing the same series of unique bios</a:t>
            </a:r>
          </a:p>
          <a:p>
            <a:pPr marL="1028700" lvl="1" indent="-342900"/>
            <a:r>
              <a:rPr lang="en-US" sz="2000" dirty="0"/>
              <a:t>Used Generated Adversarial Network images to make the profile photos untraceable</a:t>
            </a:r>
          </a:p>
          <a:p>
            <a:pPr marL="1028700" lvl="1" indent="-342900"/>
            <a:endParaRPr lang="en-US" sz="2000" dirty="0"/>
          </a:p>
          <a:p>
            <a:pPr marL="1028700" lvl="1" indent="-342900"/>
            <a:endParaRPr lang="en-US" sz="2200" dirty="0"/>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9465A332-4612-4A66-BABD-7F439D51AFAC}"/>
              </a:ext>
            </a:extLst>
          </p:cNvPr>
          <p:cNvPicPr>
            <a:picLocks noChangeAspect="1"/>
          </p:cNvPicPr>
          <p:nvPr/>
        </p:nvPicPr>
        <p:blipFill>
          <a:blip r:embed="rId3"/>
          <a:stretch>
            <a:fillRect/>
          </a:stretch>
        </p:blipFill>
        <p:spPr>
          <a:xfrm>
            <a:off x="7883278" y="1311425"/>
            <a:ext cx="4308722" cy="2216706"/>
          </a:xfrm>
          <a:prstGeom prst="rect">
            <a:avLst/>
          </a:prstGeom>
        </p:spPr>
      </p:pic>
      <p:pic>
        <p:nvPicPr>
          <p:cNvPr id="8" name="Picture 7">
            <a:extLst>
              <a:ext uri="{FF2B5EF4-FFF2-40B4-BE49-F238E27FC236}">
                <a16:creationId xmlns:a16="http://schemas.microsoft.com/office/drawing/2014/main" id="{14430DAB-77D1-42DD-966A-E6B3DD52AB8A}"/>
              </a:ext>
            </a:extLst>
          </p:cNvPr>
          <p:cNvPicPr>
            <a:picLocks noChangeAspect="1"/>
          </p:cNvPicPr>
          <p:nvPr/>
        </p:nvPicPr>
        <p:blipFill>
          <a:blip r:embed="rId4"/>
          <a:stretch>
            <a:fillRect/>
          </a:stretch>
        </p:blipFill>
        <p:spPr>
          <a:xfrm>
            <a:off x="3458887" y="3505105"/>
            <a:ext cx="4634145" cy="2747810"/>
          </a:xfrm>
          <a:prstGeom prst="rect">
            <a:avLst/>
          </a:prstGeom>
        </p:spPr>
      </p:pic>
    </p:spTree>
    <p:extLst>
      <p:ext uri="{BB962C8B-B14F-4D97-AF65-F5344CB8AC3E}">
        <p14:creationId xmlns:p14="http://schemas.microsoft.com/office/powerpoint/2010/main" val="74827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610627" y="0"/>
            <a:ext cx="10515600" cy="836572"/>
          </a:xfrm>
        </p:spPr>
        <p:txBody>
          <a:bodyPr/>
          <a:lstStyle/>
          <a:p>
            <a:pPr algn="ctr"/>
            <a:r>
              <a:rPr lang="en-US" b="0" dirty="0"/>
              <a:t>Targeting</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2F73C157-A127-4202-B5CD-9A54F2DBBBD4}"/>
              </a:ext>
            </a:extLst>
          </p:cNvPr>
          <p:cNvPicPr>
            <a:picLocks noChangeAspect="1"/>
          </p:cNvPicPr>
          <p:nvPr/>
        </p:nvPicPr>
        <p:blipFill rotWithShape="1">
          <a:blip r:embed="rId3"/>
          <a:srcRect t="20959"/>
          <a:stretch/>
        </p:blipFill>
        <p:spPr>
          <a:xfrm>
            <a:off x="236557" y="4655723"/>
            <a:ext cx="3488256" cy="1741065"/>
          </a:xfrm>
          <a:prstGeom prst="rect">
            <a:avLst/>
          </a:prstGeom>
          <a:scene3d>
            <a:camera prst="orthographicFront"/>
            <a:lightRig rig="threePt" dir="t"/>
          </a:scene3d>
          <a:sp3d contourW="38100"/>
        </p:spPr>
      </p:pic>
      <p:pic>
        <p:nvPicPr>
          <p:cNvPr id="7" name="Picture 6">
            <a:extLst>
              <a:ext uri="{FF2B5EF4-FFF2-40B4-BE49-F238E27FC236}">
                <a16:creationId xmlns:a16="http://schemas.microsoft.com/office/drawing/2014/main" id="{291013DE-78B2-4037-B99F-5C0E3BD5C49E}"/>
              </a:ext>
            </a:extLst>
          </p:cNvPr>
          <p:cNvPicPr>
            <a:picLocks noChangeAspect="1"/>
          </p:cNvPicPr>
          <p:nvPr/>
        </p:nvPicPr>
        <p:blipFill>
          <a:blip r:embed="rId4"/>
          <a:stretch>
            <a:fillRect/>
          </a:stretch>
        </p:blipFill>
        <p:spPr>
          <a:xfrm>
            <a:off x="7668457" y="1213591"/>
            <a:ext cx="3542857" cy="2723809"/>
          </a:xfrm>
          <a:prstGeom prst="rect">
            <a:avLst/>
          </a:prstGeom>
          <a:scene3d>
            <a:camera prst="orthographicFront"/>
            <a:lightRig rig="threePt" dir="t"/>
          </a:scene3d>
          <a:sp3d contourW="38100"/>
        </p:spPr>
      </p:pic>
      <p:pic>
        <p:nvPicPr>
          <p:cNvPr id="8" name="Picture 7">
            <a:extLst>
              <a:ext uri="{FF2B5EF4-FFF2-40B4-BE49-F238E27FC236}">
                <a16:creationId xmlns:a16="http://schemas.microsoft.com/office/drawing/2014/main" id="{94B11F94-4BCF-4D3B-9C8F-6E7C47BF22F3}"/>
              </a:ext>
            </a:extLst>
          </p:cNvPr>
          <p:cNvPicPr>
            <a:picLocks noChangeAspect="1"/>
          </p:cNvPicPr>
          <p:nvPr/>
        </p:nvPicPr>
        <p:blipFill rotWithShape="1">
          <a:blip r:embed="rId5"/>
          <a:srcRect t="16393" b="4884"/>
          <a:stretch/>
        </p:blipFill>
        <p:spPr>
          <a:xfrm>
            <a:off x="113020" y="1021385"/>
            <a:ext cx="3738485" cy="3270850"/>
          </a:xfrm>
          <a:prstGeom prst="rect">
            <a:avLst/>
          </a:prstGeom>
          <a:scene3d>
            <a:camera prst="orthographicFront"/>
            <a:lightRig rig="threePt" dir="t"/>
          </a:scene3d>
          <a:sp3d contourW="38100"/>
        </p:spPr>
      </p:pic>
      <p:pic>
        <p:nvPicPr>
          <p:cNvPr id="11" name="Picture 10">
            <a:extLst>
              <a:ext uri="{FF2B5EF4-FFF2-40B4-BE49-F238E27FC236}">
                <a16:creationId xmlns:a16="http://schemas.microsoft.com/office/drawing/2014/main" id="{6DC0F805-6611-49B2-B8D0-4D0314D54F03}"/>
              </a:ext>
            </a:extLst>
          </p:cNvPr>
          <p:cNvPicPr>
            <a:picLocks noChangeAspect="1"/>
          </p:cNvPicPr>
          <p:nvPr/>
        </p:nvPicPr>
        <p:blipFill rotWithShape="1">
          <a:blip r:embed="rId6"/>
          <a:srcRect t="22385"/>
          <a:stretch/>
        </p:blipFill>
        <p:spPr>
          <a:xfrm>
            <a:off x="8230088" y="4635403"/>
            <a:ext cx="3109340" cy="1781704"/>
          </a:xfrm>
          <a:prstGeom prst="rect">
            <a:avLst/>
          </a:prstGeom>
          <a:scene3d>
            <a:camera prst="orthographicFront"/>
            <a:lightRig rig="threePt" dir="t"/>
          </a:scene3d>
          <a:sp3d contourW="38100"/>
        </p:spPr>
      </p:pic>
      <p:sp>
        <p:nvSpPr>
          <p:cNvPr id="12" name="TextBox 11">
            <a:extLst>
              <a:ext uri="{FF2B5EF4-FFF2-40B4-BE49-F238E27FC236}">
                <a16:creationId xmlns:a16="http://schemas.microsoft.com/office/drawing/2014/main" id="{AAFBB0A6-C56E-4366-9CEF-FC2D490634F5}"/>
              </a:ext>
            </a:extLst>
          </p:cNvPr>
          <p:cNvSpPr txBox="1"/>
          <p:nvPr/>
        </p:nvSpPr>
        <p:spPr>
          <a:xfrm>
            <a:off x="3935002" y="3656888"/>
            <a:ext cx="3874708"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REPORT Connection requests/messages from:</a:t>
            </a:r>
          </a:p>
          <a:p>
            <a:pPr marL="742950" lvl="1" indent="-285750">
              <a:buFont typeface="Arial" panose="020B0604020202020204" pitchFamily="34" charset="0"/>
              <a:buChar char="•"/>
            </a:pPr>
            <a:r>
              <a:rPr lang="en-US" b="1" dirty="0"/>
              <a:t>Foreign nationals</a:t>
            </a:r>
          </a:p>
          <a:p>
            <a:pPr marL="742950" lvl="1" indent="-285750">
              <a:buFont typeface="Arial" panose="020B0604020202020204" pitchFamily="34" charset="0"/>
              <a:buChar char="•"/>
            </a:pPr>
            <a:r>
              <a:rPr lang="en-US" b="1" dirty="0"/>
              <a:t>Headhunters</a:t>
            </a:r>
          </a:p>
          <a:p>
            <a:pPr marL="742950" lvl="1" indent="-285750">
              <a:buFont typeface="Arial" panose="020B0604020202020204" pitchFamily="34" charset="0"/>
              <a:buChar char="•"/>
            </a:pPr>
            <a:r>
              <a:rPr lang="en-US" b="1" dirty="0"/>
              <a:t>Fake Personnel</a:t>
            </a:r>
          </a:p>
          <a:p>
            <a:pPr marL="742950" lvl="1" indent="-285750">
              <a:buFont typeface="Arial" panose="020B0604020202020204" pitchFamily="34" charset="0"/>
              <a:buChar char="•"/>
            </a:pPr>
            <a:r>
              <a:rPr lang="en-US" b="1" dirty="0"/>
              <a:t>Suspect businesses</a:t>
            </a:r>
          </a:p>
          <a:p>
            <a:pPr marL="742950" lvl="1" indent="-285750">
              <a:buFont typeface="Arial" panose="020B0604020202020204" pitchFamily="34" charset="0"/>
              <a:buChar char="•"/>
            </a:pPr>
            <a:r>
              <a:rPr lang="en-US" b="1" dirty="0"/>
              <a:t>About Conferences, Conventions, and Tradeshows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696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18159" y="1179166"/>
            <a:ext cx="5347061" cy="4499668"/>
          </a:xfrm>
          <a:prstGeom prst="rect">
            <a:avLst/>
          </a:prstGeom>
        </p:spPr>
        <p:txBody>
          <a:bodyPr/>
          <a:lstStyle/>
          <a:p>
            <a:pPr marL="285750" indent="-285750">
              <a:buFont typeface="Arial" panose="020B0604020202020204" pitchFamily="34" charset="0"/>
              <a:buChar char="•"/>
            </a:pPr>
            <a:r>
              <a:rPr lang="en-US" dirty="0"/>
              <a:t>In past years, Conferences, Conventions and Tradeshows (CCTs) has been the most common method of contact</a:t>
            </a:r>
          </a:p>
          <a:p>
            <a:pPr marL="285750" indent="-285750">
              <a:buFont typeface="Arial" panose="020B0604020202020204" pitchFamily="34" charset="0"/>
              <a:buChar char="•"/>
            </a:pPr>
            <a:r>
              <a:rPr lang="en-US" dirty="0"/>
              <a:t>The SCRs where the Method of Contact was CCTs decreased drastically in 2020, while SCRs with the Method of Contact Social or Professional Networking and Email Requests both increased</a:t>
            </a:r>
          </a:p>
          <a:p>
            <a:pPr marL="285750" indent="-285750">
              <a:buFont typeface="Arial" panose="020B0604020202020204" pitchFamily="34" charset="0"/>
              <a:buChar char="•"/>
            </a:pPr>
            <a:r>
              <a:rPr lang="en-US" dirty="0">
                <a:solidFill>
                  <a:srgbClr val="C00000"/>
                </a:solidFill>
              </a:rPr>
              <a:t>What’s the Risk? </a:t>
            </a:r>
            <a:r>
              <a:rPr lang="en-US" dirty="0"/>
              <a:t>Reporting on cyber threats in 2020 found that due to the COVID-19 pandemic, there was an increase in malicious cyber activity, including phishing incidents, email attacks and social networking attacks. The vast majority of Social and Professional Networking SCRs involved LinkedIn, showing that employees are increasingly being targeted online.</a:t>
            </a:r>
            <a:endParaRPr lang="en-US" dirty="0">
              <a:solidFill>
                <a:schemeClr val="tx2"/>
              </a:solidFill>
            </a:endParaRPr>
          </a:p>
        </p:txBody>
      </p:sp>
      <p:sp>
        <p:nvSpPr>
          <p:cNvPr id="7" name="Title 2">
            <a:extLst>
              <a:ext uri="{FF2B5EF4-FFF2-40B4-BE49-F238E27FC236}">
                <a16:creationId xmlns:a16="http://schemas.microsoft.com/office/drawing/2014/main" id="{0408417F-A4D6-492E-AD68-2380D274C4FD}"/>
              </a:ext>
            </a:extLst>
          </p:cNvPr>
          <p:cNvSpPr txBox="1">
            <a:spLocks/>
          </p:cNvSpPr>
          <p:nvPr/>
        </p:nvSpPr>
        <p:spPr>
          <a:xfrm>
            <a:off x="518159" y="474854"/>
            <a:ext cx="11238411" cy="622426"/>
          </a:xfrm>
          <a:prstGeom prst="rect">
            <a:avLst/>
          </a:prstGeom>
        </p:spPr>
        <p:txBody>
          <a:bodyPr/>
          <a:lstStyle>
            <a:lvl1pPr algn="l" defTabSz="914400" rtl="0" eaLnBrk="1" latinLnBrk="0" hangingPunct="1">
              <a:lnSpc>
                <a:spcPct val="90000"/>
              </a:lnSpc>
              <a:spcBef>
                <a:spcPct val="0"/>
              </a:spcBef>
              <a:buNone/>
              <a:defRPr sz="4000" b="0" kern="1200">
                <a:solidFill>
                  <a:schemeClr val="accent1"/>
                </a:solidFill>
                <a:latin typeface="Arial" panose="020B0604020202020204" pitchFamily="34" charset="0"/>
                <a:ea typeface="+mj-ea"/>
                <a:cs typeface="Arial" panose="020B0604020202020204" pitchFamily="34" charset="0"/>
              </a:defRPr>
            </a:lvl1pPr>
          </a:lstStyle>
          <a:p>
            <a:r>
              <a:rPr lang="en-US" sz="3200" dirty="0"/>
              <a:t>LinkedIn: An Emerging Threat</a:t>
            </a:r>
          </a:p>
          <a:p>
            <a:r>
              <a:rPr lang="en-US" sz="2800" dirty="0"/>
              <a:t> </a:t>
            </a:r>
          </a:p>
        </p:txBody>
      </p:sp>
      <p:pic>
        <p:nvPicPr>
          <p:cNvPr id="1026" name="Picture 2">
            <a:extLst>
              <a:ext uri="{FF2B5EF4-FFF2-40B4-BE49-F238E27FC236}">
                <a16:creationId xmlns:a16="http://schemas.microsoft.com/office/drawing/2014/main" id="{8014BA32-791E-4F19-881E-5D6DD6828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782" y="680380"/>
            <a:ext cx="2986463" cy="2388893"/>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1027" name="Picture 3">
            <a:extLst>
              <a:ext uri="{FF2B5EF4-FFF2-40B4-BE49-F238E27FC236}">
                <a16:creationId xmlns:a16="http://schemas.microsoft.com/office/drawing/2014/main" id="{5677E7E4-2507-48A4-809A-94A40767D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595" y="1391432"/>
            <a:ext cx="2212975" cy="966788"/>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1028" name="Picture 4">
            <a:extLst>
              <a:ext uri="{FF2B5EF4-FFF2-40B4-BE49-F238E27FC236}">
                <a16:creationId xmlns:a16="http://schemas.microsoft.com/office/drawing/2014/main" id="{91EDA9CF-2E20-4211-8853-D4ABE775E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897" r="10112" b="16406"/>
          <a:stretch>
            <a:fillRect/>
          </a:stretch>
        </p:blipFill>
        <p:spPr bwMode="auto">
          <a:xfrm>
            <a:off x="6326782" y="3429000"/>
            <a:ext cx="2856412" cy="2388892"/>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Tree>
    <p:extLst>
      <p:ext uri="{BB962C8B-B14F-4D97-AF65-F5344CB8AC3E}">
        <p14:creationId xmlns:p14="http://schemas.microsoft.com/office/powerpoint/2010/main" val="152211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Not on LinkedIn? Why should it matter?</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Archives</a:t>
            </a:r>
          </a:p>
          <a:p>
            <a:pPr marL="342900" indent="-342900">
              <a:buFont typeface="Arial" panose="020B0604020202020204" pitchFamily="34" charset="0"/>
              <a:buChar char="•"/>
            </a:pPr>
            <a:r>
              <a:rPr lang="en-US" sz="2400" dirty="0" err="1"/>
              <a:t>Waybackmachine</a:t>
            </a:r>
            <a:endParaRPr lang="en-US" sz="2400" dirty="0"/>
          </a:p>
          <a:p>
            <a:pPr marL="342900" indent="-342900">
              <a:buFont typeface="Arial" panose="020B0604020202020204" pitchFamily="34" charset="0"/>
              <a:buChar char="•"/>
            </a:pPr>
            <a:r>
              <a:rPr lang="en-US" sz="2400" dirty="0"/>
              <a:t>Screenshots</a:t>
            </a:r>
          </a:p>
          <a:p>
            <a:pPr marL="342900" indent="-342900">
              <a:buFont typeface="Arial" panose="020B0604020202020204" pitchFamily="34" charset="0"/>
              <a:buChar char="•"/>
            </a:pPr>
            <a:r>
              <a:rPr lang="en-US" sz="2400" dirty="0"/>
              <a:t>Have you heard of </a:t>
            </a:r>
            <a:r>
              <a:rPr lang="en-US" sz="2400" dirty="0" err="1"/>
              <a:t>zoominfo</a:t>
            </a:r>
            <a:r>
              <a:rPr lang="en-US" sz="2400" dirty="0"/>
              <a:t>?</a:t>
            </a:r>
          </a:p>
          <a:p>
            <a:pPr marL="1028700" lvl="1" indent="-342900"/>
            <a:r>
              <a:rPr lang="en-US" sz="2200" dirty="0"/>
              <a:t>A business intelligence company that uses artificial intelligence paired with the former Israeli company chorus.ai in order to scrape accurate details from millions of sources on the web</a:t>
            </a:r>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C50909F6-F471-4402-B935-73068C7B917E}"/>
              </a:ext>
            </a:extLst>
          </p:cNvPr>
          <p:cNvPicPr>
            <a:picLocks noChangeAspect="1"/>
          </p:cNvPicPr>
          <p:nvPr/>
        </p:nvPicPr>
        <p:blipFill rotWithShape="1">
          <a:blip r:embed="rId3"/>
          <a:srcRect t="5680" b="15709"/>
          <a:stretch/>
        </p:blipFill>
        <p:spPr>
          <a:xfrm>
            <a:off x="2044557" y="4096730"/>
            <a:ext cx="7794661" cy="2149558"/>
          </a:xfrm>
          <a:prstGeom prst="rect">
            <a:avLst/>
          </a:prstGeom>
        </p:spPr>
      </p:pic>
    </p:spTree>
    <p:extLst>
      <p:ext uri="{BB962C8B-B14F-4D97-AF65-F5344CB8AC3E}">
        <p14:creationId xmlns:p14="http://schemas.microsoft.com/office/powerpoint/2010/main" val="367344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Data Aggregation and Brokers</a:t>
            </a:r>
          </a:p>
        </p:txBody>
      </p:sp>
      <p:sp>
        <p:nvSpPr>
          <p:cNvPr id="2" name="TextBox 1">
            <a:extLst>
              <a:ext uri="{FF2B5EF4-FFF2-40B4-BE49-F238E27FC236}">
                <a16:creationId xmlns:a16="http://schemas.microsoft.com/office/drawing/2014/main" id="{BD9D9422-A28B-47A9-8413-0700E31988F6}"/>
              </a:ext>
            </a:extLst>
          </p:cNvPr>
          <p:cNvSpPr txBox="1"/>
          <p:nvPr/>
        </p:nvSpPr>
        <p:spPr>
          <a:xfrm>
            <a:off x="904240" y="1311426"/>
            <a:ext cx="1004824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What are they?</a:t>
            </a:r>
          </a:p>
          <a:p>
            <a:pPr marL="742950" lvl="1" indent="-285750">
              <a:buFont typeface="Arial" panose="020B0604020202020204" pitchFamily="34" charset="0"/>
              <a:buChar char="•"/>
            </a:pPr>
            <a:r>
              <a:rPr lang="en-US" dirty="0"/>
              <a:t>Companies that collect information from public records, online activity, social media, and purchase history and re-sell it to other companies or individuals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Approximately 4K worldwide</a:t>
            </a:r>
          </a:p>
          <a:p>
            <a:pPr marL="742950" lvl="1" indent="-285750">
              <a:buFont typeface="Arial" panose="020B0604020202020204" pitchFamily="34" charset="0"/>
              <a:buChar char="•"/>
            </a:pPr>
            <a:r>
              <a:rPr lang="en-US" dirty="0"/>
              <a:t>Examples:</a:t>
            </a:r>
          </a:p>
          <a:p>
            <a:pPr marL="1200150" lvl="2" indent="-285750">
              <a:buFont typeface="Arial" panose="020B0604020202020204" pitchFamily="34" charset="0"/>
              <a:buChar char="•"/>
            </a:pPr>
            <a:r>
              <a:rPr lang="en-US" dirty="0"/>
              <a:t>Acxiom, </a:t>
            </a:r>
            <a:r>
              <a:rPr lang="en-US" dirty="0" err="1"/>
              <a:t>Spokeo</a:t>
            </a:r>
            <a:r>
              <a:rPr lang="en-US" dirty="0"/>
              <a:t>, </a:t>
            </a:r>
            <a:r>
              <a:rPr lang="en-US" dirty="0" err="1"/>
              <a:t>Mylife</a:t>
            </a:r>
            <a:r>
              <a:rPr lang="en-US" dirty="0"/>
              <a:t>, </a:t>
            </a:r>
            <a:r>
              <a:rPr lang="en-US" dirty="0" err="1"/>
              <a:t>Intelius</a:t>
            </a:r>
            <a:r>
              <a:rPr lang="en-US" dirty="0"/>
              <a:t>, </a:t>
            </a:r>
            <a:r>
              <a:rPr lang="en-US" dirty="0" err="1"/>
              <a:t>whitepages</a:t>
            </a:r>
            <a:r>
              <a:rPr lang="en-US" dirty="0"/>
              <a:t>, etc.</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Examples:</a:t>
            </a:r>
          </a:p>
          <a:p>
            <a:pPr marL="742950" lvl="1" indent="-285750">
              <a:buFont typeface="Arial" panose="020B0604020202020204" pitchFamily="34" charset="0"/>
              <a:buChar char="•"/>
            </a:pPr>
            <a:r>
              <a:rPr lang="en-US" dirty="0" err="1"/>
              <a:t>TowerD@ta</a:t>
            </a:r>
            <a:endParaRPr lang="en-US" dirty="0"/>
          </a:p>
          <a:p>
            <a:pPr marL="1200150" lvl="2" indent="-285750">
              <a:buFont typeface="Arial" panose="020B0604020202020204" pitchFamily="34" charset="0"/>
              <a:buChar char="•"/>
            </a:pPr>
            <a:r>
              <a:rPr lang="en-US" dirty="0"/>
              <a:t>Allegedly has 80% of US email addresses on file</a:t>
            </a:r>
          </a:p>
          <a:p>
            <a:pPr marL="742950" lvl="1" indent="-285750">
              <a:buFont typeface="Arial" panose="020B0604020202020204" pitchFamily="34" charset="0"/>
              <a:buChar char="•"/>
            </a:pPr>
            <a:r>
              <a:rPr lang="en-US" dirty="0" err="1"/>
              <a:t>CampaignGRID</a:t>
            </a:r>
            <a:r>
              <a:rPr lang="en-US" dirty="0"/>
              <a:t> and ProPublica</a:t>
            </a:r>
          </a:p>
          <a:p>
            <a:pPr marL="1200150" lvl="2" indent="-285750">
              <a:buFont typeface="Arial" panose="020B0604020202020204" pitchFamily="34" charset="0"/>
              <a:buChar char="•"/>
            </a:pPr>
            <a:r>
              <a:rPr lang="en-US" dirty="0"/>
              <a:t>Political info, party affiliation, contributions for 80% of registered voters</a:t>
            </a:r>
          </a:p>
          <a:p>
            <a:pPr marL="742950" lvl="1" indent="-285750">
              <a:buFont typeface="Arial" panose="020B0604020202020204" pitchFamily="34" charset="0"/>
              <a:buChar char="•"/>
            </a:pPr>
            <a:r>
              <a:rPr lang="en-US" dirty="0" err="1"/>
              <a:t>Spokeo</a:t>
            </a:r>
            <a:endParaRPr lang="en-US" dirty="0"/>
          </a:p>
          <a:p>
            <a:pPr marL="1200150" lvl="2" indent="-285750">
              <a:buFont typeface="Arial" panose="020B0604020202020204" pitchFamily="34" charset="0"/>
              <a:buChar char="•"/>
            </a:pPr>
            <a:r>
              <a:rPr lang="en-US" dirty="0"/>
              <a:t>Social Media search 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3837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Data Aggregation</a:t>
            </a:r>
          </a:p>
        </p:txBody>
      </p:sp>
      <p:sp>
        <p:nvSpPr>
          <p:cNvPr id="3" name="TextBox 2">
            <a:extLst>
              <a:ext uri="{FF2B5EF4-FFF2-40B4-BE49-F238E27FC236}">
                <a16:creationId xmlns:a16="http://schemas.microsoft.com/office/drawing/2014/main" id="{26ABF082-03F8-4157-AF0E-47E6F876AE64}"/>
              </a:ext>
            </a:extLst>
          </p:cNvPr>
          <p:cNvSpPr txBox="1"/>
          <p:nvPr/>
        </p:nvSpPr>
        <p:spPr>
          <a:xfrm>
            <a:off x="944880" y="1311426"/>
            <a:ext cx="1072896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Conglomerated from:</a:t>
            </a:r>
          </a:p>
          <a:p>
            <a:pPr marL="800100" lvl="1" indent="-342900">
              <a:buFont typeface="Arial" panose="020B0604020202020204" pitchFamily="34" charset="0"/>
              <a:buChar char="•"/>
            </a:pPr>
            <a:r>
              <a:rPr lang="en-US" sz="2400" dirty="0"/>
              <a:t>Voter rolls</a:t>
            </a:r>
          </a:p>
          <a:p>
            <a:pPr marL="800100" lvl="1" indent="-342900">
              <a:buFont typeface="Arial" panose="020B0604020202020204" pitchFamily="34" charset="0"/>
              <a:buChar char="•"/>
            </a:pPr>
            <a:r>
              <a:rPr lang="en-US" sz="2400" dirty="0"/>
              <a:t>Property records</a:t>
            </a:r>
          </a:p>
          <a:p>
            <a:pPr marL="800100" lvl="1" indent="-342900">
              <a:buFont typeface="Arial" panose="020B0604020202020204" pitchFamily="34" charset="0"/>
              <a:buChar char="•"/>
            </a:pPr>
            <a:r>
              <a:rPr lang="en-US" sz="2400" dirty="0"/>
              <a:t>Purchase histories</a:t>
            </a:r>
          </a:p>
          <a:p>
            <a:pPr marL="800100" lvl="1" indent="-342900">
              <a:buFont typeface="Arial" panose="020B0604020202020204" pitchFamily="34" charset="0"/>
              <a:buChar char="•"/>
            </a:pPr>
            <a:r>
              <a:rPr lang="en-US" sz="2400" dirty="0"/>
              <a:t>Loyalty card programs</a:t>
            </a:r>
          </a:p>
          <a:p>
            <a:pPr marL="800100" lvl="1" indent="-342900">
              <a:buFont typeface="Arial" panose="020B0604020202020204" pitchFamily="34" charset="0"/>
              <a:buChar char="•"/>
            </a:pPr>
            <a:r>
              <a:rPr lang="en-US" sz="2400" dirty="0"/>
              <a:t>Car dealership records</a:t>
            </a:r>
          </a:p>
          <a:p>
            <a:pPr marL="800100" lvl="1" indent="-342900">
              <a:buFont typeface="Arial" panose="020B0604020202020204" pitchFamily="34" charset="0"/>
              <a:buChar char="•"/>
            </a:pPr>
            <a:r>
              <a:rPr lang="en-US" sz="2400" dirty="0"/>
              <a:t>Consumer surveys</a:t>
            </a:r>
          </a:p>
          <a:p>
            <a:pPr marL="800100" lvl="1" indent="-342900">
              <a:buFont typeface="Arial" panose="020B0604020202020204" pitchFamily="34" charset="0"/>
              <a:buChar char="•"/>
            </a:pPr>
            <a:r>
              <a:rPr lang="en-US" sz="2400" dirty="0"/>
              <a:t>Facebook</a:t>
            </a:r>
          </a:p>
          <a:p>
            <a:pPr marL="800100" lvl="1" indent="-342900">
              <a:buFont typeface="Arial" panose="020B0604020202020204" pitchFamily="34" charset="0"/>
              <a:buChar char="•"/>
            </a:pPr>
            <a:r>
              <a:rPr lang="en-US" sz="2400" dirty="0"/>
              <a:t>LinkedIn</a:t>
            </a:r>
          </a:p>
          <a:p>
            <a:pPr marL="800100" lvl="1" indent="-342900">
              <a:buFont typeface="Arial" panose="020B0604020202020204" pitchFamily="34" charset="0"/>
              <a:buChar char="•"/>
            </a:pPr>
            <a:r>
              <a:rPr lang="en-US" sz="2400" dirty="0"/>
              <a:t>Public/government records</a:t>
            </a:r>
          </a:p>
          <a:p>
            <a:pPr lvl="1"/>
            <a:endParaRPr lang="en-US" sz="2400" dirty="0"/>
          </a:p>
          <a:p>
            <a:pPr marL="342900" indent="-342900">
              <a:buFont typeface="Arial" panose="020B0604020202020204" pitchFamily="34" charset="0"/>
              <a:buChar char="•"/>
            </a:pPr>
            <a:r>
              <a:rPr lang="en-US" sz="2400" dirty="0"/>
              <a:t>Sometimes lacks accuracy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5D19336B-E7B1-44BE-AB1B-70B77894E914}"/>
              </a:ext>
            </a:extLst>
          </p:cNvPr>
          <p:cNvPicPr>
            <a:picLocks noChangeAspect="1"/>
          </p:cNvPicPr>
          <p:nvPr/>
        </p:nvPicPr>
        <p:blipFill>
          <a:blip r:embed="rId3"/>
          <a:stretch>
            <a:fillRect/>
          </a:stretch>
        </p:blipFill>
        <p:spPr>
          <a:xfrm>
            <a:off x="5882383" y="1468966"/>
            <a:ext cx="5913633" cy="3920068"/>
          </a:xfrm>
          <a:prstGeom prst="rect">
            <a:avLst/>
          </a:prstGeom>
        </p:spPr>
      </p:pic>
    </p:spTree>
    <p:extLst>
      <p:ext uri="{BB962C8B-B14F-4D97-AF65-F5344CB8AC3E}">
        <p14:creationId xmlns:p14="http://schemas.microsoft.com/office/powerpoint/2010/main" val="327384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420B-6FDE-4C00-83DC-D7B8C12C83C8}"/>
              </a:ext>
            </a:extLst>
          </p:cNvPr>
          <p:cNvSpPr>
            <a:spLocks noGrp="1"/>
          </p:cNvSpPr>
          <p:nvPr>
            <p:ph type="title"/>
          </p:nvPr>
        </p:nvSpPr>
        <p:spPr/>
        <p:txBody>
          <a:bodyPr/>
          <a:lstStyle/>
          <a:p>
            <a:pPr algn="ctr"/>
            <a:r>
              <a:rPr lang="en-US" dirty="0"/>
              <a:t>Purpose</a:t>
            </a:r>
          </a:p>
        </p:txBody>
      </p:sp>
      <p:sp>
        <p:nvSpPr>
          <p:cNvPr id="4" name="Content Placeholder 3">
            <a:extLst>
              <a:ext uri="{FF2B5EF4-FFF2-40B4-BE49-F238E27FC236}">
                <a16:creationId xmlns:a16="http://schemas.microsoft.com/office/drawing/2014/main" id="{4ABF9EAF-5E62-4938-9B15-C76F87E6D2E4}"/>
              </a:ext>
            </a:extLst>
          </p:cNvPr>
          <p:cNvSpPr>
            <a:spLocks noGrp="1"/>
          </p:cNvSpPr>
          <p:nvPr>
            <p:ph sz="quarter" idx="12"/>
          </p:nvPr>
        </p:nvSpPr>
        <p:spPr/>
        <p:txBody>
          <a:bodyPr/>
          <a:lstStyle/>
          <a:p>
            <a:pPr marL="342900" indent="-342900">
              <a:buFont typeface="Arial" panose="020B0604020202020204" pitchFamily="34" charset="0"/>
              <a:buChar char="•"/>
            </a:pPr>
            <a:r>
              <a:rPr lang="en-US" sz="2400" dirty="0"/>
              <a:t>These sites have legitimate purposes:</a:t>
            </a:r>
          </a:p>
          <a:p>
            <a:pPr marL="1028700" lvl="1" indent="-342900"/>
            <a:r>
              <a:rPr lang="en-US" sz="2200" dirty="0"/>
              <a:t>Help landlords review tenants</a:t>
            </a:r>
          </a:p>
          <a:p>
            <a:pPr marL="1028700" lvl="1" indent="-342900"/>
            <a:r>
              <a:rPr lang="en-US" sz="2200" dirty="0"/>
              <a:t>Law enforcement purposes</a:t>
            </a:r>
          </a:p>
          <a:p>
            <a:pPr marL="1028700" lvl="1" indent="-342900"/>
            <a:r>
              <a:rPr lang="en-US" sz="2200" dirty="0"/>
              <a:t>Credit ratings</a:t>
            </a:r>
          </a:p>
          <a:p>
            <a:pPr lvl="1" indent="0">
              <a:buNone/>
            </a:pPr>
            <a:endParaRPr lang="en-US" sz="2200" dirty="0"/>
          </a:p>
          <a:p>
            <a:pPr marL="342900" indent="-342900">
              <a:buFont typeface="Arial" panose="020B0604020202020204" pitchFamily="34" charset="0"/>
              <a:buChar char="•"/>
            </a:pPr>
            <a:r>
              <a:rPr lang="en-US" sz="2400" dirty="0"/>
              <a:t>Who has access to these sites?</a:t>
            </a:r>
          </a:p>
          <a:p>
            <a:pPr marL="1028700" lvl="1" indent="-342900"/>
            <a:r>
              <a:rPr lang="en-US" sz="2200" dirty="0"/>
              <a:t>Anyone willing to pay:</a:t>
            </a:r>
          </a:p>
          <a:p>
            <a:pPr marL="1485900" lvl="2" indent="-342900"/>
            <a:r>
              <a:rPr lang="en-US" sz="2000" dirty="0"/>
              <a:t>Individuals</a:t>
            </a:r>
          </a:p>
          <a:p>
            <a:pPr marL="1485900" lvl="2" indent="-342900"/>
            <a:r>
              <a:rPr lang="en-US" sz="2000" dirty="0"/>
              <a:t>Companies</a:t>
            </a:r>
          </a:p>
          <a:p>
            <a:pPr marL="1485900" lvl="2" indent="-342900"/>
            <a:r>
              <a:rPr lang="en-US" sz="2000" dirty="0"/>
              <a:t>Governments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319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Examples: Acxiom and Oracle</a:t>
            </a:r>
          </a:p>
        </p:txBody>
      </p:sp>
      <p:pic>
        <p:nvPicPr>
          <p:cNvPr id="2" name="Picture 1">
            <a:extLst>
              <a:ext uri="{FF2B5EF4-FFF2-40B4-BE49-F238E27FC236}">
                <a16:creationId xmlns:a16="http://schemas.microsoft.com/office/drawing/2014/main" id="{FBBC0250-13F3-4BA7-9FEE-B1274944FEEC}"/>
              </a:ext>
            </a:extLst>
          </p:cNvPr>
          <p:cNvPicPr>
            <a:picLocks noChangeAspect="1"/>
          </p:cNvPicPr>
          <p:nvPr/>
        </p:nvPicPr>
        <p:blipFill>
          <a:blip r:embed="rId3"/>
          <a:stretch>
            <a:fillRect/>
          </a:stretch>
        </p:blipFill>
        <p:spPr>
          <a:xfrm>
            <a:off x="1414751" y="975687"/>
            <a:ext cx="9362497" cy="5262996"/>
          </a:xfrm>
          <a:prstGeom prst="rect">
            <a:avLst/>
          </a:prstGeom>
        </p:spPr>
      </p:pic>
    </p:spTree>
    <p:extLst>
      <p:ext uri="{BB962C8B-B14F-4D97-AF65-F5344CB8AC3E}">
        <p14:creationId xmlns:p14="http://schemas.microsoft.com/office/powerpoint/2010/main" val="160988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Acxiom</a:t>
            </a:r>
          </a:p>
        </p:txBody>
      </p:sp>
      <p:sp>
        <p:nvSpPr>
          <p:cNvPr id="3" name="TextBox 2">
            <a:extLst>
              <a:ext uri="{FF2B5EF4-FFF2-40B4-BE49-F238E27FC236}">
                <a16:creationId xmlns:a16="http://schemas.microsoft.com/office/drawing/2014/main" id="{26ABF082-03F8-4157-AF0E-47E6F876AE64}"/>
              </a:ext>
            </a:extLst>
          </p:cNvPr>
          <p:cNvSpPr txBox="1"/>
          <p:nvPr/>
        </p:nvSpPr>
        <p:spPr>
          <a:xfrm>
            <a:off x="944880" y="1311426"/>
            <a:ext cx="1072896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Acxiom one of many data brokerage websites</a:t>
            </a:r>
          </a:p>
          <a:p>
            <a:pPr marL="800100" lvl="1" indent="-342900">
              <a:buFont typeface="Arial" panose="020B0604020202020204" pitchFamily="34" charset="0"/>
              <a:buChar char="•"/>
            </a:pPr>
            <a:r>
              <a:rPr lang="en-US" sz="2400" dirty="0"/>
              <a:t>Publicly available information</a:t>
            </a:r>
          </a:p>
          <a:p>
            <a:pPr marL="800100" lvl="1" indent="-342900">
              <a:buFont typeface="Arial" panose="020B0604020202020204" pitchFamily="34" charset="0"/>
              <a:buChar char="•"/>
            </a:pPr>
            <a:r>
              <a:rPr lang="en-US" sz="2400" dirty="0"/>
              <a:t>Gathered without consent</a:t>
            </a:r>
          </a:p>
          <a:p>
            <a:pPr marL="800100" lvl="1" indent="-342900">
              <a:buFont typeface="Arial" panose="020B0604020202020204" pitchFamily="34" charset="0"/>
              <a:buChar char="•"/>
            </a:pPr>
            <a:r>
              <a:rPr lang="en-US" sz="2400" dirty="0"/>
              <a:t>23k servers collecting and analyzing info</a:t>
            </a:r>
          </a:p>
          <a:p>
            <a:pPr marL="800100" lvl="1" indent="-342900">
              <a:buFont typeface="Arial" panose="020B0604020202020204" pitchFamily="34" charset="0"/>
              <a:buChar char="•"/>
            </a:pPr>
            <a:r>
              <a:rPr lang="en-US" sz="2400" dirty="0"/>
              <a:t>Data for 500 million individuals</a:t>
            </a:r>
          </a:p>
          <a:p>
            <a:pPr marL="800100" lvl="1" indent="-342900">
              <a:buFont typeface="Arial" panose="020B0604020202020204" pitchFamily="34" charset="0"/>
              <a:buChar char="•"/>
            </a:pPr>
            <a:r>
              <a:rPr lang="en-US" sz="2400" dirty="0"/>
              <a:t>3000 data points per person</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23F732C7-B152-4902-990B-C2D879EB7CEA}"/>
              </a:ext>
            </a:extLst>
          </p:cNvPr>
          <p:cNvPicPr>
            <a:picLocks noChangeAspect="1"/>
          </p:cNvPicPr>
          <p:nvPr/>
        </p:nvPicPr>
        <p:blipFill>
          <a:blip r:embed="rId3"/>
          <a:stretch>
            <a:fillRect/>
          </a:stretch>
        </p:blipFill>
        <p:spPr>
          <a:xfrm flipH="1">
            <a:off x="944880" y="3820160"/>
            <a:ext cx="3330381" cy="2216785"/>
          </a:xfrm>
          <a:prstGeom prst="rect">
            <a:avLst/>
          </a:prstGeom>
        </p:spPr>
      </p:pic>
      <p:pic>
        <p:nvPicPr>
          <p:cNvPr id="4" name="Picture 3">
            <a:extLst>
              <a:ext uri="{FF2B5EF4-FFF2-40B4-BE49-F238E27FC236}">
                <a16:creationId xmlns:a16="http://schemas.microsoft.com/office/drawing/2014/main" id="{06973B06-3FF3-4441-8C9B-2B39B63987B0}"/>
              </a:ext>
            </a:extLst>
          </p:cNvPr>
          <p:cNvPicPr>
            <a:picLocks noChangeAspect="1"/>
          </p:cNvPicPr>
          <p:nvPr/>
        </p:nvPicPr>
        <p:blipFill>
          <a:blip r:embed="rId4"/>
          <a:stretch>
            <a:fillRect/>
          </a:stretch>
        </p:blipFill>
        <p:spPr>
          <a:xfrm>
            <a:off x="6030820" y="3271975"/>
            <a:ext cx="6078618" cy="2867081"/>
          </a:xfrm>
          <a:prstGeom prst="rect">
            <a:avLst/>
          </a:prstGeom>
        </p:spPr>
      </p:pic>
    </p:spTree>
    <p:extLst>
      <p:ext uri="{BB962C8B-B14F-4D97-AF65-F5344CB8AC3E}">
        <p14:creationId xmlns:p14="http://schemas.microsoft.com/office/powerpoint/2010/main" val="335833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246C7-CFCF-4274-99EC-6627DB9A418E}"/>
              </a:ext>
            </a:extLst>
          </p:cNvPr>
          <p:cNvSpPr>
            <a:spLocks noGrp="1"/>
          </p:cNvSpPr>
          <p:nvPr>
            <p:ph type="body" sz="quarter" idx="11"/>
          </p:nvPr>
        </p:nvSpPr>
        <p:spPr>
          <a:xfrm>
            <a:off x="7724024" y="3949194"/>
            <a:ext cx="2769832" cy="1029131"/>
          </a:xfrm>
        </p:spPr>
        <p:txBody>
          <a:bodyPr>
            <a:normAutofit fontScale="85000" lnSpcReduction="20000"/>
          </a:bodyPr>
          <a:lstStyle/>
          <a:p>
            <a:pPr algn="ctr"/>
            <a:r>
              <a:rPr lang="en-US" dirty="0"/>
              <a:t>Harvard Professor Shoshana </a:t>
            </a:r>
            <a:r>
              <a:rPr lang="en-US" dirty="0" err="1"/>
              <a:t>Zuboff</a:t>
            </a:r>
            <a:endParaRPr lang="en-US" dirty="0"/>
          </a:p>
        </p:txBody>
      </p:sp>
      <p:sp>
        <p:nvSpPr>
          <p:cNvPr id="3" name="Title 2">
            <a:extLst>
              <a:ext uri="{FF2B5EF4-FFF2-40B4-BE49-F238E27FC236}">
                <a16:creationId xmlns:a16="http://schemas.microsoft.com/office/drawing/2014/main" id="{5A5C3866-F863-4076-B374-C04FAB8257F1}"/>
              </a:ext>
            </a:extLst>
          </p:cNvPr>
          <p:cNvSpPr>
            <a:spLocks noGrp="1"/>
          </p:cNvSpPr>
          <p:nvPr>
            <p:ph type="title"/>
          </p:nvPr>
        </p:nvSpPr>
        <p:spPr/>
        <p:txBody>
          <a:bodyPr/>
          <a:lstStyle/>
          <a:p>
            <a:pPr algn="ctr"/>
            <a:r>
              <a:rPr lang="en-US" dirty="0"/>
              <a:t>Surveillance Capitalism</a:t>
            </a:r>
          </a:p>
        </p:txBody>
      </p:sp>
      <p:sp>
        <p:nvSpPr>
          <p:cNvPr id="4" name="Content Placeholder 3">
            <a:extLst>
              <a:ext uri="{FF2B5EF4-FFF2-40B4-BE49-F238E27FC236}">
                <a16:creationId xmlns:a16="http://schemas.microsoft.com/office/drawing/2014/main" id="{EDE75F26-4E22-43B9-AD65-05318DDAC90A}"/>
              </a:ext>
            </a:extLst>
          </p:cNvPr>
          <p:cNvSpPr>
            <a:spLocks noGrp="1"/>
          </p:cNvSpPr>
          <p:nvPr>
            <p:ph sz="quarter" idx="12"/>
          </p:nvPr>
        </p:nvSpPr>
        <p:spPr/>
        <p:txBody>
          <a:bodyPr/>
          <a:lstStyle/>
          <a:p>
            <a:pPr marL="285750" indent="-285750">
              <a:buFont typeface="Arial" panose="020B0604020202020204" pitchFamily="34" charset="0"/>
              <a:buChar char="•"/>
            </a:pPr>
            <a:r>
              <a:rPr lang="en-US" dirty="0"/>
              <a:t>An economic system centered around the commodification of personal data with a core purpose of making profit</a:t>
            </a:r>
          </a:p>
          <a:p>
            <a:pPr marL="285750" indent="-285750">
              <a:buFont typeface="Arial" panose="020B0604020202020204" pitchFamily="34" charset="0"/>
              <a:buChar char="•"/>
            </a:pPr>
            <a:r>
              <a:rPr lang="en-US" dirty="0"/>
              <a:t>Theoretically, helps ‘business intelligence’ by creating better products, hold inventory, and serve customers opening up a world of ‘endless convenience’.</a:t>
            </a:r>
          </a:p>
          <a:p>
            <a:pPr marL="285750" indent="-285750">
              <a:buFont typeface="Arial" panose="020B0604020202020204" pitchFamily="34" charset="0"/>
              <a:buChar char="•"/>
            </a:pPr>
            <a:r>
              <a:rPr lang="en-US" dirty="0"/>
              <a:t>How it works:</a:t>
            </a:r>
          </a:p>
          <a:p>
            <a:pPr marL="971550" lvl="1" indent="-285750"/>
            <a:r>
              <a:rPr lang="en-US" dirty="0"/>
              <a:t>Granular data gathering (see Oracle in previous slides)</a:t>
            </a:r>
          </a:p>
          <a:p>
            <a:pPr marL="1428750" lvl="2" indent="-285750"/>
            <a:r>
              <a:rPr lang="en-US" dirty="0"/>
              <a:t>Essentially dispossessing people of their personal info</a:t>
            </a:r>
          </a:p>
          <a:p>
            <a:pPr marL="971550" lvl="1" indent="-285750"/>
            <a:r>
              <a:rPr lang="en-US" dirty="0"/>
              <a:t>Emotional Volatility</a:t>
            </a:r>
          </a:p>
          <a:p>
            <a:pPr marL="971550" lvl="1" indent="-285750"/>
            <a:r>
              <a:rPr lang="en-US" dirty="0"/>
              <a:t>Ease of access</a:t>
            </a:r>
          </a:p>
          <a:p>
            <a:pPr marL="971550" lvl="1" indent="-285750"/>
            <a:r>
              <a:rPr lang="en-US" dirty="0"/>
              <a:t>Commodification of personal experiences</a:t>
            </a:r>
          </a:p>
        </p:txBody>
      </p:sp>
      <p:pic>
        <p:nvPicPr>
          <p:cNvPr id="5" name="Picture 4">
            <a:extLst>
              <a:ext uri="{FF2B5EF4-FFF2-40B4-BE49-F238E27FC236}">
                <a16:creationId xmlns:a16="http://schemas.microsoft.com/office/drawing/2014/main" id="{C8F20435-DD91-4A96-91F2-5A194BC53FEB}"/>
              </a:ext>
            </a:extLst>
          </p:cNvPr>
          <p:cNvPicPr>
            <a:picLocks noChangeAspect="1"/>
          </p:cNvPicPr>
          <p:nvPr/>
        </p:nvPicPr>
        <p:blipFill>
          <a:blip r:embed="rId3"/>
          <a:stretch>
            <a:fillRect/>
          </a:stretch>
        </p:blipFill>
        <p:spPr>
          <a:xfrm>
            <a:off x="7599286" y="1458583"/>
            <a:ext cx="3019308" cy="2490611"/>
          </a:xfrm>
          <a:prstGeom prst="rect">
            <a:avLst/>
          </a:prstGeom>
        </p:spPr>
      </p:pic>
    </p:spTree>
    <p:extLst>
      <p:ext uri="{BB962C8B-B14F-4D97-AF65-F5344CB8AC3E}">
        <p14:creationId xmlns:p14="http://schemas.microsoft.com/office/powerpoint/2010/main" val="114646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838200" y="482357"/>
            <a:ext cx="10515600" cy="836572"/>
          </a:xfrm>
        </p:spPr>
        <p:txBody>
          <a:bodyPr/>
          <a:lstStyle/>
          <a:p>
            <a:pPr algn="ctr"/>
            <a:r>
              <a:rPr lang="en-US" b="0" dirty="0"/>
              <a:t>Social Media</a:t>
            </a:r>
          </a:p>
        </p:txBody>
      </p:sp>
      <p:pic>
        <p:nvPicPr>
          <p:cNvPr id="9" name="Picture 8" descr="Screen Clipping">
            <a:extLst>
              <a:ext uri="{FF2B5EF4-FFF2-40B4-BE49-F238E27FC236}">
                <a16:creationId xmlns:a16="http://schemas.microsoft.com/office/drawing/2014/main" id="{247A899A-F991-469A-96DD-28E5BC599F01}"/>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939099" y="2613719"/>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Screen Clipping">
            <a:extLst>
              <a:ext uri="{FF2B5EF4-FFF2-40B4-BE49-F238E27FC236}">
                <a16:creationId xmlns:a16="http://schemas.microsoft.com/office/drawing/2014/main" id="{4F810187-4092-4860-A719-BAD6C8485D1D}"/>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361442" y="1933827"/>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Screen Clipping">
            <a:extLst>
              <a:ext uri="{FF2B5EF4-FFF2-40B4-BE49-F238E27FC236}">
                <a16:creationId xmlns:a16="http://schemas.microsoft.com/office/drawing/2014/main" id="{DACCF063-0747-40AB-B347-82B6396EBB0C}"/>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2945580" y="3570427"/>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Screen Clipping">
            <a:extLst>
              <a:ext uri="{FF2B5EF4-FFF2-40B4-BE49-F238E27FC236}">
                <a16:creationId xmlns:a16="http://schemas.microsoft.com/office/drawing/2014/main" id="{014B4338-8328-407D-9F25-35F38907E0C5}"/>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4175760" y="1264619"/>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Screen Clipping">
            <a:extLst>
              <a:ext uri="{FF2B5EF4-FFF2-40B4-BE49-F238E27FC236}">
                <a16:creationId xmlns:a16="http://schemas.microsoft.com/office/drawing/2014/main" id="{73E96E12-EEB6-4793-BC57-8E9DD54610EB}"/>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3387572" y="4443712"/>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Screen Clipping">
            <a:extLst>
              <a:ext uri="{FF2B5EF4-FFF2-40B4-BE49-F238E27FC236}">
                <a16:creationId xmlns:a16="http://schemas.microsoft.com/office/drawing/2014/main" id="{8BDAC981-4B8C-45C8-819F-F7DC3C99DFB5}"/>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096000" y="1085531"/>
            <a:ext cx="960120" cy="96012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Screen Clipping">
            <a:extLst>
              <a:ext uri="{FF2B5EF4-FFF2-40B4-BE49-F238E27FC236}">
                <a16:creationId xmlns:a16="http://schemas.microsoft.com/office/drawing/2014/main" id="{A3BC16AE-2A8A-4F09-810B-E9C0A37099E0}"/>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7056120" y="1264619"/>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Screen Clipping">
            <a:extLst>
              <a:ext uri="{FF2B5EF4-FFF2-40B4-BE49-F238E27FC236}">
                <a16:creationId xmlns:a16="http://schemas.microsoft.com/office/drawing/2014/main" id="{82BEF6CC-4E1D-4E12-B24B-A622D65A5D1F}"/>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8420165" y="2610307"/>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Screen Clipping">
            <a:extLst>
              <a:ext uri="{FF2B5EF4-FFF2-40B4-BE49-F238E27FC236}">
                <a16:creationId xmlns:a16="http://schemas.microsoft.com/office/drawing/2014/main" id="{5EA8E2D5-8252-48C5-9982-04952ACAEE00}"/>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7940105" y="1871471"/>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Screen Clipping">
            <a:extLst>
              <a:ext uri="{FF2B5EF4-FFF2-40B4-BE49-F238E27FC236}">
                <a16:creationId xmlns:a16="http://schemas.microsoft.com/office/drawing/2014/main" id="{5D6C47FF-C8CD-4C7C-9E02-A62208104731}"/>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5135880" y="1085531"/>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Screen Clipping">
            <a:extLst>
              <a:ext uri="{FF2B5EF4-FFF2-40B4-BE49-F238E27FC236}">
                <a16:creationId xmlns:a16="http://schemas.microsoft.com/office/drawing/2014/main" id="{E2DCD45D-A57C-4B2E-B17F-CBD850C4BA95}"/>
              </a:ext>
            </a:extLst>
          </p:cNvPr>
          <p:cNvPicPr>
            <a:picLocks/>
          </p:cNvPicPr>
          <p:nvPr/>
        </p:nvPicPr>
        <p:blipFill rotWithShape="1">
          <a:blip r:embed="rId12" cstate="email">
            <a:extLst>
              <a:ext uri="{28A0092B-C50C-407E-A947-70E740481C1C}">
                <a14:useLocalDpi xmlns:a14="http://schemas.microsoft.com/office/drawing/2010/main"/>
              </a:ext>
            </a:extLst>
          </a:blip>
          <a:srcRect/>
          <a:stretch/>
        </p:blipFill>
        <p:spPr>
          <a:xfrm>
            <a:off x="8420165" y="3483592"/>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Screen Clipping">
            <a:extLst>
              <a:ext uri="{FF2B5EF4-FFF2-40B4-BE49-F238E27FC236}">
                <a16:creationId xmlns:a16="http://schemas.microsoft.com/office/drawing/2014/main" id="{10B0CF12-4A40-4F21-8B80-DA78F69E0414}"/>
              </a:ext>
            </a:extLst>
          </p:cNvPr>
          <p:cNvPicPr>
            <a:picLocks/>
          </p:cNvPicPr>
          <p:nvPr/>
        </p:nvPicPr>
        <p:blipFill>
          <a:blip r:embed="rId13" cstate="email">
            <a:extLst>
              <a:ext uri="{28A0092B-C50C-407E-A947-70E740481C1C}">
                <a14:useLocalDpi xmlns:a14="http://schemas.microsoft.com/office/drawing/2010/main"/>
              </a:ext>
            </a:extLst>
          </a:blip>
          <a:stretch>
            <a:fillRect/>
          </a:stretch>
        </p:blipFill>
        <p:spPr>
          <a:xfrm>
            <a:off x="6096000" y="5148444"/>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Screen Clipping">
            <a:extLst>
              <a:ext uri="{FF2B5EF4-FFF2-40B4-BE49-F238E27FC236}">
                <a16:creationId xmlns:a16="http://schemas.microsoft.com/office/drawing/2014/main" id="{287398A1-076F-4373-8CEE-607DF11F3514}"/>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7940104" y="4356877"/>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Screen Clipping">
            <a:extLst>
              <a:ext uri="{FF2B5EF4-FFF2-40B4-BE49-F238E27FC236}">
                <a16:creationId xmlns:a16="http://schemas.microsoft.com/office/drawing/2014/main" id="{62EA261D-04CC-4D0D-B3F7-049D220ACD0E}"/>
              </a:ext>
            </a:extLst>
          </p:cNvPr>
          <p:cNvPicPr>
            <a:picLocks/>
          </p:cNvPicPr>
          <p:nvPr/>
        </p:nvPicPr>
        <p:blipFill rotWithShape="1">
          <a:blip r:embed="rId15" cstate="email">
            <a:extLst>
              <a:ext uri="{28A0092B-C50C-407E-A947-70E740481C1C}">
                <a14:useLocalDpi xmlns:a14="http://schemas.microsoft.com/office/drawing/2010/main"/>
              </a:ext>
            </a:extLst>
          </a:blip>
          <a:srcRect/>
          <a:stretch/>
        </p:blipFill>
        <p:spPr>
          <a:xfrm>
            <a:off x="7046524" y="4812350"/>
            <a:ext cx="940086"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Screen Clipping">
            <a:extLst>
              <a:ext uri="{FF2B5EF4-FFF2-40B4-BE49-F238E27FC236}">
                <a16:creationId xmlns:a16="http://schemas.microsoft.com/office/drawing/2014/main" id="{80C976BB-EB21-4F08-B332-7BC28CE5866E}"/>
              </a:ext>
            </a:extLst>
          </p:cNvPr>
          <p:cNvPicPr>
            <a:picLocks/>
          </p:cNvPicPr>
          <p:nvPr/>
        </p:nvPicPr>
        <p:blipFill>
          <a:blip r:embed="rId16" cstate="email">
            <a:extLst>
              <a:ext uri="{28A0092B-C50C-407E-A947-70E740481C1C}">
                <a14:useLocalDpi xmlns:a14="http://schemas.microsoft.com/office/drawing/2010/main"/>
              </a:ext>
            </a:extLst>
          </a:blip>
          <a:stretch>
            <a:fillRect/>
          </a:stretch>
        </p:blipFill>
        <p:spPr>
          <a:xfrm>
            <a:off x="4175760" y="4836937"/>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Indian Government bans Tik Tok, asks Apple and Google to ...">
            <a:extLst>
              <a:ext uri="{FF2B5EF4-FFF2-40B4-BE49-F238E27FC236}">
                <a16:creationId xmlns:a16="http://schemas.microsoft.com/office/drawing/2014/main" id="{C8C9B566-FAE4-4F0B-ABB7-5386AE75FFE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880" y="5148444"/>
            <a:ext cx="960120" cy="96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6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420B-6FDE-4C00-83DC-D7B8C12C83C8}"/>
              </a:ext>
            </a:extLst>
          </p:cNvPr>
          <p:cNvSpPr>
            <a:spLocks noGrp="1"/>
          </p:cNvSpPr>
          <p:nvPr>
            <p:ph type="title"/>
          </p:nvPr>
        </p:nvSpPr>
        <p:spPr/>
        <p:txBody>
          <a:bodyPr/>
          <a:lstStyle/>
          <a:p>
            <a:pPr algn="ctr"/>
            <a:r>
              <a:rPr lang="en-US" dirty="0"/>
              <a:t>What Can I Do?</a:t>
            </a:r>
          </a:p>
        </p:txBody>
      </p:sp>
      <p:sp>
        <p:nvSpPr>
          <p:cNvPr id="4" name="Content Placeholder 3">
            <a:extLst>
              <a:ext uri="{FF2B5EF4-FFF2-40B4-BE49-F238E27FC236}">
                <a16:creationId xmlns:a16="http://schemas.microsoft.com/office/drawing/2014/main" id="{4ABF9EAF-5E62-4938-9B15-C76F87E6D2E4}"/>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The Fair Credit Reporting Act</a:t>
            </a:r>
          </a:p>
          <a:p>
            <a:pPr marL="800100" lvl="1" indent="-342900"/>
            <a:r>
              <a:rPr lang="en-US" sz="2400" dirty="0"/>
              <a:t>Requires companies to delete information if requested</a:t>
            </a:r>
          </a:p>
          <a:p>
            <a:pPr marL="342900" indent="-342900">
              <a:buFont typeface="Arial" panose="020B0604020202020204" pitchFamily="34" charset="0"/>
              <a:buChar char="•"/>
            </a:pPr>
            <a:r>
              <a:rPr lang="en-US" sz="2400" dirty="0"/>
              <a:t>If you request an opt-out, they will exclude your information</a:t>
            </a:r>
          </a:p>
          <a:p>
            <a:pPr marL="342900" indent="-342900">
              <a:buFont typeface="Arial" panose="020B0604020202020204" pitchFamily="34" charset="0"/>
              <a:buChar char="•"/>
            </a:pPr>
            <a:r>
              <a:rPr lang="en-US" sz="2400" dirty="0"/>
              <a:t>Opt-out requirements vary from service to service</a:t>
            </a:r>
          </a:p>
          <a:p>
            <a:pPr marL="1028700" lvl="1" indent="-342900"/>
            <a:r>
              <a:rPr lang="en-US" sz="2200" dirty="0"/>
              <a:t>Email</a:t>
            </a:r>
          </a:p>
          <a:p>
            <a:pPr marL="1028700" lvl="1" indent="-342900"/>
            <a:r>
              <a:rPr lang="en-US" sz="2200" dirty="0"/>
              <a:t>ID</a:t>
            </a:r>
          </a:p>
          <a:p>
            <a:pPr marL="342900" indent="-342900">
              <a:buFont typeface="Arial" panose="020B0604020202020204" pitchFamily="34" charset="0"/>
              <a:buChar char="•"/>
            </a:pPr>
            <a:r>
              <a:rPr lang="en-US" sz="2400" dirty="0"/>
              <a:t>Create a burner email account for this</a:t>
            </a:r>
          </a:p>
          <a:p>
            <a:pPr marL="342900" indent="-342900">
              <a:buFont typeface="Arial" panose="020B0604020202020204" pitchFamily="34" charset="0"/>
              <a:buChar char="•"/>
            </a:pPr>
            <a:r>
              <a:rPr lang="en-US" sz="2400" dirty="0"/>
              <a:t>Use the 2019 </a:t>
            </a:r>
            <a:r>
              <a:rPr lang="en-US" sz="2400" dirty="0" err="1"/>
              <a:t>Smartbook</a:t>
            </a:r>
            <a:r>
              <a:rPr lang="en-US" sz="2400" dirty="0"/>
              <a:t> on Social Media and Data Aggregation Websites</a:t>
            </a:r>
          </a:p>
          <a:p>
            <a:pPr marL="1028700" lvl="1" indent="-342900"/>
            <a:r>
              <a:rPr lang="en-US" sz="2200" dirty="0"/>
              <a:t>Information on all social media and myriad data brokers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05254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420B-6FDE-4C00-83DC-D7B8C12C83C8}"/>
              </a:ext>
            </a:extLst>
          </p:cNvPr>
          <p:cNvSpPr>
            <a:spLocks noGrp="1"/>
          </p:cNvSpPr>
          <p:nvPr>
            <p:ph type="title"/>
          </p:nvPr>
        </p:nvSpPr>
        <p:spPr/>
        <p:txBody>
          <a:bodyPr/>
          <a:lstStyle/>
          <a:p>
            <a:pPr algn="ctr"/>
            <a:r>
              <a:rPr lang="en-US" dirty="0"/>
              <a:t>Online Tools</a:t>
            </a:r>
          </a:p>
        </p:txBody>
      </p:sp>
      <p:sp>
        <p:nvSpPr>
          <p:cNvPr id="4" name="Content Placeholder 3">
            <a:extLst>
              <a:ext uri="{FF2B5EF4-FFF2-40B4-BE49-F238E27FC236}">
                <a16:creationId xmlns:a16="http://schemas.microsoft.com/office/drawing/2014/main" id="{4ABF9EAF-5E62-4938-9B15-C76F87E6D2E4}"/>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Privatize EVERYTHING</a:t>
            </a:r>
          </a:p>
          <a:p>
            <a:pPr marL="342900" indent="-342900">
              <a:buFont typeface="Arial" panose="020B0604020202020204" pitchFamily="34" charset="0"/>
              <a:buChar char="•"/>
            </a:pPr>
            <a:r>
              <a:rPr lang="en-US" sz="2400" dirty="0"/>
              <a:t>haveibeenpwned.com</a:t>
            </a:r>
          </a:p>
          <a:p>
            <a:pPr marL="342900" indent="-342900">
              <a:buFont typeface="Arial" panose="020B0604020202020204" pitchFamily="34" charset="0"/>
              <a:buChar char="•"/>
            </a:pPr>
            <a:r>
              <a:rPr lang="en-US" sz="2400" dirty="0"/>
              <a:t>Search yourself and details online</a:t>
            </a:r>
          </a:p>
          <a:p>
            <a:pPr marL="1028700" lvl="1" indent="-342900"/>
            <a:r>
              <a:rPr lang="en-US" sz="2200" dirty="0"/>
              <a:t>ONLY AFTER you change your </a:t>
            </a:r>
          </a:p>
          <a:p>
            <a:pPr lvl="1" indent="0">
              <a:buNone/>
            </a:pPr>
            <a:r>
              <a:rPr lang="en-US" sz="2200" dirty="0"/>
              <a:t>browser session each time and </a:t>
            </a:r>
            <a:r>
              <a:rPr lang="en-US" sz="2200" dirty="0" err="1"/>
              <a:t>vpn</a:t>
            </a:r>
            <a:r>
              <a:rPr lang="en-US" sz="2200" dirty="0"/>
              <a:t> </a:t>
            </a:r>
          </a:p>
          <a:p>
            <a:pPr lvl="1" indent="0">
              <a:buNone/>
            </a:pPr>
            <a:r>
              <a:rPr lang="en-US" sz="2200" dirty="0"/>
              <a:t>each time</a:t>
            </a:r>
          </a:p>
          <a:p>
            <a:pPr marL="342900" indent="-342900">
              <a:buFont typeface="Arial" panose="020B0604020202020204" pitchFamily="34" charset="0"/>
              <a:buChar char="•"/>
            </a:pPr>
            <a:r>
              <a:rPr lang="en-US" sz="2400" dirty="0"/>
              <a:t>Online Data Removal Workbook</a:t>
            </a:r>
          </a:p>
          <a:p>
            <a:pPr marL="1028700" lvl="1" indent="-342900"/>
            <a:r>
              <a:rPr lang="en-US" sz="2200" dirty="0"/>
              <a:t>https://inteltechniques.com/workbook.html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lvl="1" indent="0">
              <a:buNone/>
            </a:pPr>
            <a:endParaRPr lang="en-US" sz="2000" dirty="0"/>
          </a:p>
          <a:p>
            <a:pPr lvl="1" indent="0">
              <a:buNone/>
            </a:pPr>
            <a:endParaRPr lang="en-US" sz="2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0394A59B-8FC3-44CD-9EFC-322B3D6D2C25}"/>
              </a:ext>
            </a:extLst>
          </p:cNvPr>
          <p:cNvPicPr>
            <a:picLocks noChangeAspect="1"/>
          </p:cNvPicPr>
          <p:nvPr/>
        </p:nvPicPr>
        <p:blipFill>
          <a:blip r:embed="rId2"/>
          <a:stretch>
            <a:fillRect/>
          </a:stretch>
        </p:blipFill>
        <p:spPr>
          <a:xfrm>
            <a:off x="6198756" y="1894504"/>
            <a:ext cx="5287765" cy="1968522"/>
          </a:xfrm>
          <a:prstGeom prst="rect">
            <a:avLst/>
          </a:prstGeom>
        </p:spPr>
      </p:pic>
    </p:spTree>
    <p:extLst>
      <p:ext uri="{BB962C8B-B14F-4D97-AF65-F5344CB8AC3E}">
        <p14:creationId xmlns:p14="http://schemas.microsoft.com/office/powerpoint/2010/main" val="296728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3D609-D28F-46E8-B1A3-1A9E3DD20CAD}"/>
              </a:ext>
            </a:extLst>
          </p:cNvPr>
          <p:cNvSpPr>
            <a:spLocks noGrp="1"/>
          </p:cNvSpPr>
          <p:nvPr>
            <p:ph type="title"/>
          </p:nvPr>
        </p:nvSpPr>
        <p:spPr/>
        <p:txBody>
          <a:bodyPr/>
          <a:lstStyle/>
          <a:p>
            <a:pPr algn="ctr"/>
            <a:r>
              <a:rPr lang="en-US" dirty="0"/>
              <a:t>Parting Thoughts</a:t>
            </a:r>
          </a:p>
        </p:txBody>
      </p:sp>
      <p:sp>
        <p:nvSpPr>
          <p:cNvPr id="4" name="Content Placeholder 3">
            <a:extLst>
              <a:ext uri="{FF2B5EF4-FFF2-40B4-BE49-F238E27FC236}">
                <a16:creationId xmlns:a16="http://schemas.microsoft.com/office/drawing/2014/main" id="{8A52762F-F05E-4B02-B5B4-01C39374C4B6}"/>
              </a:ext>
            </a:extLst>
          </p:cNvPr>
          <p:cNvSpPr>
            <a:spLocks noGrp="1"/>
          </p:cNvSpPr>
          <p:nvPr>
            <p:ph sz="quarter" idx="12"/>
          </p:nvPr>
        </p:nvSpPr>
        <p:spPr/>
        <p:txBody>
          <a:bodyPr/>
          <a:lstStyle/>
          <a:p>
            <a:r>
              <a:rPr lang="en-US" dirty="0"/>
              <a:t>“The Surveillance is permanent in its effects, even if it is discontinuous in its action; …the perfection of power should tend to render its actual exercise unnecessary.”</a:t>
            </a:r>
          </a:p>
          <a:p>
            <a:r>
              <a:rPr lang="en-US" dirty="0"/>
              <a:t>-Michel </a:t>
            </a:r>
            <a:r>
              <a:rPr lang="en-US" dirty="0" err="1"/>
              <a:t>Foucalt</a:t>
            </a:r>
            <a:endParaRPr lang="en-US" dirty="0"/>
          </a:p>
          <a:p>
            <a:endParaRPr lang="en-US" dirty="0"/>
          </a:p>
          <a:p>
            <a:r>
              <a:rPr lang="en-US" dirty="0"/>
              <a:t>“He who is subjected to a field of visibility, and who knows it, assumes responsibility for the constraints of power; he makes them play spontaneously upon himself; he inscribes in himself the power relation in which he simultaneously plays both roles; he becomes the principles of his own subjection.”</a:t>
            </a:r>
          </a:p>
          <a:p>
            <a:r>
              <a:rPr lang="en-US" dirty="0"/>
              <a:t>-Michel </a:t>
            </a:r>
            <a:r>
              <a:rPr lang="en-US" dirty="0" err="1"/>
              <a:t>Foucalt</a:t>
            </a:r>
            <a:endParaRPr lang="en-US" dirty="0"/>
          </a:p>
        </p:txBody>
      </p:sp>
      <p:pic>
        <p:nvPicPr>
          <p:cNvPr id="6" name="Picture 5">
            <a:extLst>
              <a:ext uri="{FF2B5EF4-FFF2-40B4-BE49-F238E27FC236}">
                <a16:creationId xmlns:a16="http://schemas.microsoft.com/office/drawing/2014/main" id="{D6ED6A87-2346-4CD5-84A6-D95B15F9BD0A}"/>
              </a:ext>
            </a:extLst>
          </p:cNvPr>
          <p:cNvPicPr>
            <a:picLocks noChangeAspect="1"/>
          </p:cNvPicPr>
          <p:nvPr/>
        </p:nvPicPr>
        <p:blipFill>
          <a:blip r:embed="rId2"/>
          <a:stretch>
            <a:fillRect/>
          </a:stretch>
        </p:blipFill>
        <p:spPr>
          <a:xfrm>
            <a:off x="8442987" y="1352455"/>
            <a:ext cx="2124075" cy="2152650"/>
          </a:xfrm>
          <a:prstGeom prst="rect">
            <a:avLst/>
          </a:prstGeom>
        </p:spPr>
      </p:pic>
    </p:spTree>
    <p:extLst>
      <p:ext uri="{BB962C8B-B14F-4D97-AF65-F5344CB8AC3E}">
        <p14:creationId xmlns:p14="http://schemas.microsoft.com/office/powerpoint/2010/main" val="419606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dirty="0"/>
              <a:t>Business Intelligence/Industrial Espionage</a:t>
            </a:r>
            <a:endParaRPr lang="en-US" b="0" dirty="0"/>
          </a:p>
        </p:txBody>
      </p:sp>
      <p:sp>
        <p:nvSpPr>
          <p:cNvPr id="8" name="Content Placeholder 7">
            <a:extLst>
              <a:ext uri="{FF2B5EF4-FFF2-40B4-BE49-F238E27FC236}">
                <a16:creationId xmlns:a16="http://schemas.microsoft.com/office/drawing/2014/main" id="{CB46E39C-AB9B-4302-816C-A475BB1128EA}"/>
              </a:ext>
            </a:extLst>
          </p:cNvPr>
          <p:cNvSpPr>
            <a:spLocks noGrp="1"/>
          </p:cNvSpPr>
          <p:nvPr>
            <p:ph sz="quarter" idx="12"/>
          </p:nvPr>
        </p:nvSpPr>
        <p:spPr>
          <a:xfrm>
            <a:off x="533399" y="1311425"/>
            <a:ext cx="10944226" cy="4387360"/>
          </a:xfrm>
        </p:spPr>
        <p:txBody>
          <a:bodyPr/>
          <a:lstStyle/>
          <a:p>
            <a:pPr marL="285750" indent="-285750">
              <a:buFont typeface="Arial" panose="020B0604020202020204" pitchFamily="34" charset="0"/>
              <a:buChar char="•"/>
            </a:pPr>
            <a:r>
              <a:rPr lang="en-US" sz="2400" dirty="0"/>
              <a:t>Business Intelligence</a:t>
            </a:r>
          </a:p>
          <a:p>
            <a:pPr marL="971550" lvl="1" indent="-285750"/>
            <a:r>
              <a:rPr lang="en-US" sz="2200" dirty="0"/>
              <a:t>Business activity used to gather Open Source Intelligence (OSINT) in order to inform business decisions</a:t>
            </a:r>
          </a:p>
          <a:p>
            <a:pPr marL="971550" lvl="1" indent="-285750"/>
            <a:endParaRPr lang="en-US" sz="2200" dirty="0"/>
          </a:p>
          <a:p>
            <a:pPr marL="285750" indent="-285750">
              <a:buFont typeface="Arial" panose="020B0604020202020204" pitchFamily="34" charset="0"/>
              <a:buChar char="•"/>
            </a:pPr>
            <a:r>
              <a:rPr lang="en-US" sz="2400" dirty="0"/>
              <a:t>Industrial Espionage</a:t>
            </a:r>
          </a:p>
          <a:p>
            <a:pPr marL="971550" lvl="1" indent="-285750"/>
            <a:r>
              <a:rPr lang="en-US" sz="2200" dirty="0"/>
              <a:t>Active efforts engaged in order to obtain trade secrets, classified/controlled unclassified, or proprietary information</a:t>
            </a:r>
          </a:p>
        </p:txBody>
      </p:sp>
    </p:spTree>
    <p:extLst>
      <p:ext uri="{BB962C8B-B14F-4D97-AF65-F5344CB8AC3E}">
        <p14:creationId xmlns:p14="http://schemas.microsoft.com/office/powerpoint/2010/main" val="194739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dirty="0"/>
              <a:t>Data Breaches</a:t>
            </a:r>
            <a:endParaRPr lang="en-US" b="0" dirty="0"/>
          </a:p>
        </p:txBody>
      </p:sp>
      <p:sp>
        <p:nvSpPr>
          <p:cNvPr id="8" name="Content Placeholder 7">
            <a:extLst>
              <a:ext uri="{FF2B5EF4-FFF2-40B4-BE49-F238E27FC236}">
                <a16:creationId xmlns:a16="http://schemas.microsoft.com/office/drawing/2014/main" id="{CB46E39C-AB9B-4302-816C-A475BB1128EA}"/>
              </a:ext>
            </a:extLst>
          </p:cNvPr>
          <p:cNvSpPr>
            <a:spLocks noGrp="1"/>
          </p:cNvSpPr>
          <p:nvPr>
            <p:ph sz="quarter" idx="12"/>
          </p:nvPr>
        </p:nvSpPr>
        <p:spPr>
          <a:xfrm>
            <a:off x="533399" y="1311425"/>
            <a:ext cx="10944226" cy="4387360"/>
          </a:xfrm>
        </p:spPr>
        <p:txBody>
          <a:bodyPr/>
          <a:lstStyle/>
          <a:p>
            <a:pPr marL="285750" indent="-285750">
              <a:buFont typeface="Arial" panose="020B0604020202020204" pitchFamily="34" charset="0"/>
              <a:buChar char="•"/>
            </a:pPr>
            <a:r>
              <a:rPr lang="en-US" sz="2400" dirty="0"/>
              <a:t>Provide valuable details for industrial espionage/business intelligence</a:t>
            </a:r>
          </a:p>
          <a:p>
            <a:pPr marL="285750" indent="-285750">
              <a:buFont typeface="Arial" panose="020B0604020202020204" pitchFamily="34" charset="0"/>
              <a:buChar char="•"/>
            </a:pPr>
            <a:r>
              <a:rPr lang="en-US" sz="2400" dirty="0"/>
              <a:t>Enable social engineering to better craft ransomware, phishing, spear-phishing attacks</a:t>
            </a:r>
            <a:endParaRPr lang="en-US" sz="2200" dirty="0"/>
          </a:p>
        </p:txBody>
      </p:sp>
      <p:pic>
        <p:nvPicPr>
          <p:cNvPr id="3" name="Picture 2">
            <a:extLst>
              <a:ext uri="{FF2B5EF4-FFF2-40B4-BE49-F238E27FC236}">
                <a16:creationId xmlns:a16="http://schemas.microsoft.com/office/drawing/2014/main" id="{C086075B-E7CE-45D2-BB7D-535C25BF3D57}"/>
              </a:ext>
            </a:extLst>
          </p:cNvPr>
          <p:cNvPicPr>
            <a:picLocks noChangeAspect="1"/>
          </p:cNvPicPr>
          <p:nvPr/>
        </p:nvPicPr>
        <p:blipFill rotWithShape="1">
          <a:blip r:embed="rId3"/>
          <a:srcRect t="2227" b="3330"/>
          <a:stretch/>
        </p:blipFill>
        <p:spPr>
          <a:xfrm>
            <a:off x="2095928" y="2454544"/>
            <a:ext cx="8000144" cy="3811713"/>
          </a:xfrm>
          <a:prstGeom prst="rect">
            <a:avLst/>
          </a:prstGeom>
        </p:spPr>
      </p:pic>
    </p:spTree>
    <p:extLst>
      <p:ext uri="{BB962C8B-B14F-4D97-AF65-F5344CB8AC3E}">
        <p14:creationId xmlns:p14="http://schemas.microsoft.com/office/powerpoint/2010/main" val="83775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LinkedIn</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Premiere job-hunting and networking website</a:t>
            </a:r>
          </a:p>
          <a:p>
            <a:pPr marL="342900" indent="-342900">
              <a:buFont typeface="Arial" panose="020B0604020202020204" pitchFamily="34" charset="0"/>
              <a:buChar char="•"/>
            </a:pPr>
            <a:r>
              <a:rPr lang="en-US" sz="2400" dirty="0"/>
              <a:t>The world's largest professional network with 706+ million users in more than 200 countries and territories worldwide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5B262C23-3FB7-4242-8373-3369B84DBABC}"/>
              </a:ext>
            </a:extLst>
          </p:cNvPr>
          <p:cNvPicPr>
            <a:picLocks noChangeAspect="1"/>
          </p:cNvPicPr>
          <p:nvPr/>
        </p:nvPicPr>
        <p:blipFill>
          <a:blip r:embed="rId3"/>
          <a:stretch>
            <a:fillRect/>
          </a:stretch>
        </p:blipFill>
        <p:spPr>
          <a:xfrm>
            <a:off x="8056646" y="2948577"/>
            <a:ext cx="2977114" cy="2631668"/>
          </a:xfrm>
          <a:prstGeom prst="rect">
            <a:avLst/>
          </a:prstGeom>
        </p:spPr>
      </p:pic>
    </p:spTree>
    <p:extLst>
      <p:ext uri="{BB962C8B-B14F-4D97-AF65-F5344CB8AC3E}">
        <p14:creationId xmlns:p14="http://schemas.microsoft.com/office/powerpoint/2010/main" val="203783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What Information is Collected?</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Any data from apps you have ‘linked’ with your LinkedIn Profile</a:t>
            </a:r>
            <a:endParaRPr lang="en-US" sz="2200" dirty="0"/>
          </a:p>
          <a:p>
            <a:pPr marL="342900" indent="-342900">
              <a:buFont typeface="Arial" panose="020B0604020202020204" pitchFamily="34" charset="0"/>
              <a:buChar char="•"/>
            </a:pPr>
            <a:r>
              <a:rPr lang="en-US" sz="2200" dirty="0"/>
              <a:t>Automatically links profile to search engines</a:t>
            </a:r>
          </a:p>
          <a:p>
            <a:pPr marL="1028700" lvl="1" indent="-342900"/>
            <a:r>
              <a:rPr lang="en-US" sz="2000" dirty="0"/>
              <a:t>Potentially creates an indexed/cached version of your data</a:t>
            </a:r>
          </a:p>
          <a:p>
            <a:pPr marL="342900" indent="-342900">
              <a:buFont typeface="Arial" panose="020B0604020202020204" pitchFamily="34" charset="0"/>
              <a:buChar char="•"/>
            </a:pPr>
            <a:r>
              <a:rPr lang="en-US" sz="2200" dirty="0"/>
              <a:t>Aggregates your data with other Microsoft owned apps/platforms</a:t>
            </a:r>
          </a:p>
          <a:p>
            <a:pPr marL="342900" indent="-342900">
              <a:buFont typeface="Arial" panose="020B0604020202020204" pitchFamily="34" charset="0"/>
              <a:buChar char="•"/>
            </a:pPr>
            <a:r>
              <a:rPr lang="en-US" sz="2200" dirty="0"/>
              <a:t>Unless you change your setting, this collected as well:</a:t>
            </a:r>
          </a:p>
          <a:p>
            <a:pPr marL="1028700" lvl="1" indent="-342900"/>
            <a:r>
              <a:rPr lang="en-US" sz="2000" dirty="0"/>
              <a:t>Interest categories</a:t>
            </a:r>
          </a:p>
          <a:p>
            <a:pPr marL="1028700" lvl="1" indent="-342900"/>
            <a:r>
              <a:rPr lang="en-US" sz="2000" dirty="0"/>
              <a:t>Connections</a:t>
            </a:r>
          </a:p>
          <a:p>
            <a:pPr marL="1028700" lvl="1" indent="-342900"/>
            <a:r>
              <a:rPr lang="en-US" sz="2000" dirty="0"/>
              <a:t>Location</a:t>
            </a:r>
          </a:p>
          <a:p>
            <a:pPr marL="1028700" lvl="1" indent="-342900"/>
            <a:r>
              <a:rPr lang="en-US" sz="2000" dirty="0"/>
              <a:t>Demographics</a:t>
            </a:r>
          </a:p>
          <a:p>
            <a:pPr marL="1028700" lvl="1" indent="-342900"/>
            <a:r>
              <a:rPr lang="en-US" sz="2000" dirty="0"/>
              <a:t>Groups</a:t>
            </a:r>
          </a:p>
          <a:p>
            <a:pPr marL="1028700" lvl="1" indent="-342900"/>
            <a:r>
              <a:rPr lang="en-US" sz="2000" dirty="0"/>
              <a:t>Education</a:t>
            </a:r>
          </a:p>
          <a:p>
            <a:pPr marL="1028700" lvl="1" indent="-342900"/>
            <a:r>
              <a:rPr lang="en-US" sz="2000" dirty="0"/>
              <a:t>Job Information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400" dirty="0"/>
          </a:p>
        </p:txBody>
      </p:sp>
      <p:sp>
        <p:nvSpPr>
          <p:cNvPr id="2" name="TextBox 1">
            <a:extLst>
              <a:ext uri="{FF2B5EF4-FFF2-40B4-BE49-F238E27FC236}">
                <a16:creationId xmlns:a16="http://schemas.microsoft.com/office/drawing/2014/main" id="{0EC1BD0A-23ED-4B20-8C75-3D8AD5C235C7}"/>
              </a:ext>
            </a:extLst>
          </p:cNvPr>
          <p:cNvSpPr txBox="1"/>
          <p:nvPr/>
        </p:nvSpPr>
        <p:spPr>
          <a:xfrm>
            <a:off x="4441067" y="3307080"/>
            <a:ext cx="4563949"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Interaction with Businesses</a:t>
            </a:r>
          </a:p>
          <a:p>
            <a:pPr marL="285750" indent="-285750">
              <a:buFont typeface="Arial" panose="020B0604020202020204" pitchFamily="34" charset="0"/>
              <a:buChar char="•"/>
            </a:pPr>
            <a:r>
              <a:rPr lang="en-US" sz="2000" dirty="0"/>
              <a:t>Websites visited through </a:t>
            </a:r>
            <a:r>
              <a:rPr lang="en-US" sz="2000" dirty="0" err="1"/>
              <a:t>linkedin</a:t>
            </a:r>
            <a:endParaRPr lang="en-US" sz="2000" dirty="0"/>
          </a:p>
          <a:p>
            <a:pPr marL="285750" indent="-285750">
              <a:buFont typeface="Arial" panose="020B0604020202020204" pitchFamily="34" charset="0"/>
              <a:buChar char="•"/>
            </a:pPr>
            <a:r>
              <a:rPr lang="en-US" sz="2000" dirty="0"/>
              <a:t>Companies you follow</a:t>
            </a:r>
          </a:p>
          <a:p>
            <a:pPr marL="285750" indent="-285750">
              <a:buFont typeface="Arial" panose="020B0604020202020204" pitchFamily="34" charset="0"/>
              <a:buChar char="•"/>
            </a:pPr>
            <a:r>
              <a:rPr lang="en-US" sz="2000" dirty="0"/>
              <a:t>Employer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139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Evidence of FIE on LinkedIn</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Kevin Patrick Mallory</a:t>
            </a:r>
          </a:p>
          <a:p>
            <a:pPr marL="342900" indent="-342900">
              <a:buFont typeface="Arial" panose="020B0604020202020204" pitchFamily="34" charset="0"/>
              <a:buChar char="•"/>
            </a:pPr>
            <a:r>
              <a:rPr lang="en-US" sz="2400" dirty="0"/>
              <a:t>Jun Wei Yeo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2621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Evidence of FIE on LinkedIn</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Kevin Patrick Mallory</a:t>
            </a:r>
          </a:p>
          <a:p>
            <a:pPr marL="1028700" lvl="1" indent="-342900"/>
            <a:r>
              <a:rPr lang="en-US" sz="2200" dirty="0"/>
              <a:t>Former CIA Officer</a:t>
            </a:r>
          </a:p>
          <a:p>
            <a:pPr lvl="1" indent="0">
              <a:buNone/>
            </a:pPr>
            <a:endParaRPr lang="en-US" sz="2200" dirty="0"/>
          </a:p>
          <a:p>
            <a:pPr marL="1028700" lvl="1" indent="-342900"/>
            <a:r>
              <a:rPr lang="en-US" sz="2200" dirty="0"/>
              <a:t>Retired and had no work</a:t>
            </a:r>
          </a:p>
          <a:p>
            <a:pPr lvl="1" indent="0">
              <a:buNone/>
            </a:pPr>
            <a:endParaRPr lang="en-US" sz="2200" dirty="0"/>
          </a:p>
          <a:p>
            <a:pPr marL="1028700" lvl="1" indent="-342900"/>
            <a:r>
              <a:rPr lang="en-US" sz="2200" dirty="0"/>
              <a:t>$200,000+ in debt</a:t>
            </a:r>
          </a:p>
          <a:p>
            <a:pPr lvl="1" indent="0">
              <a:buNone/>
            </a:pPr>
            <a:endParaRPr lang="en-US" sz="2200" dirty="0"/>
          </a:p>
          <a:p>
            <a:pPr marL="1028700" lvl="1" indent="-342900"/>
            <a:r>
              <a:rPr lang="en-US" sz="2200" dirty="0"/>
              <a:t>Received LinkedIn Request from Chinese Profile</a:t>
            </a:r>
          </a:p>
          <a:p>
            <a:pPr lvl="1" indent="0">
              <a:buNone/>
            </a:pPr>
            <a:endParaRPr lang="en-US" sz="2200" dirty="0"/>
          </a:p>
          <a:p>
            <a:pPr marL="1028700" lvl="1" indent="-342900"/>
            <a:r>
              <a:rPr lang="en-US" sz="2200" dirty="0"/>
              <a:t>Began working with the Ministry of State Security</a:t>
            </a:r>
          </a:p>
          <a:p>
            <a:pPr lvl="1" indent="0">
              <a:buNone/>
            </a:pPr>
            <a:endParaRPr lang="en-US" sz="2200" dirty="0"/>
          </a:p>
          <a:p>
            <a:pPr marL="1028700" lvl="1" indent="-342900"/>
            <a:r>
              <a:rPr lang="en-US" sz="2200" dirty="0"/>
              <a:t>Caught by the FBI and sentenced to Prison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476DED94-35EC-4F93-92E3-2C18C9292351}"/>
              </a:ext>
            </a:extLst>
          </p:cNvPr>
          <p:cNvPicPr>
            <a:picLocks noChangeAspect="1"/>
          </p:cNvPicPr>
          <p:nvPr/>
        </p:nvPicPr>
        <p:blipFill>
          <a:blip r:embed="rId3"/>
          <a:stretch>
            <a:fillRect/>
          </a:stretch>
        </p:blipFill>
        <p:spPr>
          <a:xfrm>
            <a:off x="8076184" y="1600105"/>
            <a:ext cx="3248025" cy="3810000"/>
          </a:xfrm>
          <a:prstGeom prst="rect">
            <a:avLst/>
          </a:prstGeom>
        </p:spPr>
      </p:pic>
    </p:spTree>
    <p:extLst>
      <p:ext uri="{BB962C8B-B14F-4D97-AF65-F5344CB8AC3E}">
        <p14:creationId xmlns:p14="http://schemas.microsoft.com/office/powerpoint/2010/main" val="399233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88635-79EA-435B-97F3-4FED18A28B21}"/>
              </a:ext>
            </a:extLst>
          </p:cNvPr>
          <p:cNvSpPr>
            <a:spLocks noGrp="1"/>
          </p:cNvSpPr>
          <p:nvPr>
            <p:ph type="title"/>
          </p:nvPr>
        </p:nvSpPr>
        <p:spPr>
          <a:xfrm>
            <a:off x="518160" y="474854"/>
            <a:ext cx="10515600" cy="836572"/>
          </a:xfrm>
        </p:spPr>
        <p:txBody>
          <a:bodyPr/>
          <a:lstStyle/>
          <a:p>
            <a:pPr algn="ctr"/>
            <a:r>
              <a:rPr lang="en-US" b="0" dirty="0"/>
              <a:t>Jun Wei Yeo</a:t>
            </a:r>
          </a:p>
        </p:txBody>
      </p:sp>
      <p:sp>
        <p:nvSpPr>
          <p:cNvPr id="6" name="Content Placeholder 5">
            <a:extLst>
              <a:ext uri="{FF2B5EF4-FFF2-40B4-BE49-F238E27FC236}">
                <a16:creationId xmlns:a16="http://schemas.microsoft.com/office/drawing/2014/main" id="{FA187746-7BF0-4B4F-B3A9-6704A212CFCC}"/>
              </a:ext>
            </a:extLst>
          </p:cNvPr>
          <p:cNvSpPr>
            <a:spLocks noGrp="1"/>
          </p:cNvSpPr>
          <p:nvPr>
            <p:ph sz="quarter" idx="12"/>
          </p:nvPr>
        </p:nvSpPr>
        <p:spPr>
          <a:xfrm>
            <a:off x="533398" y="1311425"/>
            <a:ext cx="11140441" cy="4387360"/>
          </a:xfrm>
        </p:spPr>
        <p:txBody>
          <a:bodyPr/>
          <a:lstStyle/>
          <a:p>
            <a:pPr marL="342900" indent="-342900">
              <a:buFont typeface="Arial" panose="020B0604020202020204" pitchFamily="34" charset="0"/>
              <a:buChar char="•"/>
            </a:pPr>
            <a:r>
              <a:rPr lang="en-US" sz="2400" dirty="0"/>
              <a:t>Pled guilty to acting within the US as an illegal agent of a foreign power</a:t>
            </a:r>
          </a:p>
          <a:p>
            <a:endParaRPr lang="en-US" sz="2400" dirty="0"/>
          </a:p>
          <a:p>
            <a:pPr marL="342900" indent="-342900">
              <a:buFont typeface="Arial" panose="020B0604020202020204" pitchFamily="34" charset="0"/>
              <a:buChar char="•"/>
            </a:pPr>
            <a:r>
              <a:rPr lang="en-US" sz="2400" dirty="0"/>
              <a:t>Admitted to the following:</a:t>
            </a:r>
          </a:p>
          <a:p>
            <a:pPr marL="1028700" lvl="1" indent="-342900"/>
            <a:r>
              <a:rPr lang="en-US" sz="2200" dirty="0"/>
              <a:t>Establishing fake consulting firm</a:t>
            </a:r>
          </a:p>
          <a:p>
            <a:pPr marL="1028700" lvl="1" indent="-342900"/>
            <a:r>
              <a:rPr lang="en-US" sz="2200" dirty="0"/>
              <a:t>Posted Job advertisements</a:t>
            </a:r>
          </a:p>
          <a:p>
            <a:pPr marL="1028700" lvl="1" indent="-342900"/>
            <a:r>
              <a:rPr lang="en-US" sz="2200" dirty="0"/>
              <a:t>90% of the resumes:</a:t>
            </a:r>
          </a:p>
          <a:p>
            <a:pPr marL="1485900" lvl="2" indent="-342900"/>
            <a:r>
              <a:rPr lang="en-US" sz="2000" dirty="0"/>
              <a:t>Military</a:t>
            </a:r>
          </a:p>
          <a:p>
            <a:pPr marL="1485900" lvl="2" indent="-342900"/>
            <a:r>
              <a:rPr lang="en-US" sz="2000" dirty="0"/>
              <a:t>Government Employees</a:t>
            </a:r>
          </a:p>
          <a:p>
            <a:pPr marL="1028700" lvl="1" indent="-342900"/>
            <a:r>
              <a:rPr lang="en-US" sz="2200" dirty="0"/>
              <a:t>Passed resumes of note to Chinese Intelligence Operatives</a:t>
            </a:r>
          </a:p>
          <a:p>
            <a:pPr marL="1028700" lvl="1" indent="-342900"/>
            <a:endParaRPr lang="en-US" sz="2200" dirty="0"/>
          </a:p>
          <a:p>
            <a:pPr marL="342900" indent="-342900">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06E8CE86-2A0A-492B-AE71-33DC83EEEB73}"/>
              </a:ext>
            </a:extLst>
          </p:cNvPr>
          <p:cNvPicPr>
            <a:picLocks noChangeAspect="1"/>
          </p:cNvPicPr>
          <p:nvPr/>
        </p:nvPicPr>
        <p:blipFill rotWithShape="1">
          <a:blip r:embed="rId3"/>
          <a:srcRect l="30037" r="32935"/>
          <a:stretch/>
        </p:blipFill>
        <p:spPr>
          <a:xfrm>
            <a:off x="9179512" y="1745901"/>
            <a:ext cx="2509566" cy="3812306"/>
          </a:xfrm>
          <a:prstGeom prst="rect">
            <a:avLst/>
          </a:prstGeom>
        </p:spPr>
      </p:pic>
    </p:spTree>
    <p:extLst>
      <p:ext uri="{BB962C8B-B14F-4D97-AF65-F5344CB8AC3E}">
        <p14:creationId xmlns:p14="http://schemas.microsoft.com/office/powerpoint/2010/main" val="2805375277"/>
      </p:ext>
    </p:extLst>
  </p:cSld>
  <p:clrMapOvr>
    <a:masterClrMapping/>
  </p:clrMapOvr>
</p:sld>
</file>

<file path=ppt/theme/theme1.xml><?xml version="1.0" encoding="utf-8"?>
<a:theme xmlns:a="http://schemas.openxmlformats.org/drawingml/2006/main" name="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_2018_Blue-Title2" id="{FF18C928-1474-A540-8A09-1C36D92B1F60}" vid="{5E11714D-AF48-9E40-8241-CE818B50FA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7BCFF8AA202439F924D3326B1F413" ma:contentTypeVersion="0" ma:contentTypeDescription="Create a new document." ma:contentTypeScope="" ma:versionID="2dc9e8a03c3235e7f9b7aecab2b5b0f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D910FE-BA35-46CD-9006-7B6EAFC62712}">
  <ds:schemaRefs>
    <ds:schemaRef ds:uri="http://schemas.microsoft.com/sharepoint/v3/contenttype/forms"/>
  </ds:schemaRefs>
</ds:datastoreItem>
</file>

<file path=customXml/itemProps2.xml><?xml version="1.0" encoding="utf-8"?>
<ds:datastoreItem xmlns:ds="http://schemas.openxmlformats.org/officeDocument/2006/customXml" ds:itemID="{7A96D439-D6EA-4A1C-9AF6-DEA197A5A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099D200-8C76-4381-B149-0ABAA83066DA}">
  <ds:schemaRefs>
    <ds:schemaRef ds:uri="http://www.w3.org/XML/1998/namespace"/>
    <ds:schemaRef ds:uri="http://schemas.microsoft.com/office/2006/documentManagement/types"/>
    <ds:schemaRef ds:uri="661bd46e-921f-4b2f-94f6-3f9bfcdede32"/>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1042a8a7-e606-4d6a-9cd6-c2fbda9658e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16882</TotalTime>
  <Words>1174</Words>
  <Application>Microsoft Office PowerPoint</Application>
  <PresentationFormat>Widescreen</PresentationFormat>
  <Paragraphs>215</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Amazon Ember</vt:lpstr>
      <vt:lpstr>Arial</vt:lpstr>
      <vt:lpstr>Calibri</vt:lpstr>
      <vt:lpstr>Office Theme</vt:lpstr>
      <vt:lpstr>Social Media and Data Aggregation</vt:lpstr>
      <vt:lpstr>Social Media</vt:lpstr>
      <vt:lpstr>Business Intelligence/Industrial Espionage</vt:lpstr>
      <vt:lpstr>Data Breaches</vt:lpstr>
      <vt:lpstr>LinkedIn</vt:lpstr>
      <vt:lpstr>What Information is Collected?</vt:lpstr>
      <vt:lpstr>Evidence of FIE on LinkedIn</vt:lpstr>
      <vt:lpstr>Evidence of FIE on LinkedIn</vt:lpstr>
      <vt:lpstr>Jun Wei Yeo</vt:lpstr>
      <vt:lpstr>Hatless1der’s Findings</vt:lpstr>
      <vt:lpstr>Targeting</vt:lpstr>
      <vt:lpstr>PowerPoint Presentation</vt:lpstr>
      <vt:lpstr>Not on LinkedIn? Why should it matter?</vt:lpstr>
      <vt:lpstr>Data Aggregation and Brokers</vt:lpstr>
      <vt:lpstr>Data Aggregation</vt:lpstr>
      <vt:lpstr>Purpose</vt:lpstr>
      <vt:lpstr>Examples: Acxiom and Oracle</vt:lpstr>
      <vt:lpstr>Acxiom</vt:lpstr>
      <vt:lpstr>Surveillance Capitalism</vt:lpstr>
      <vt:lpstr>What Can I Do?</vt:lpstr>
      <vt:lpstr>Online Tools</vt:lpstr>
      <vt:lpstr>Parting Thoughts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Roberts, Pierce C (US)</dc:creator>
  <cp:keywords>Unrestricted</cp:keywords>
  <dc:description/>
  <cp:lastModifiedBy>Roberts, Pierce C (US)</cp:lastModifiedBy>
  <cp:revision>108</cp:revision>
  <dcterms:created xsi:type="dcterms:W3CDTF">2018-09-19T12:26:03Z</dcterms:created>
  <dcterms:modified xsi:type="dcterms:W3CDTF">2022-02-23T23:44:42Z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0x0101009257BCFF8AA202439F924D3326B1F413</vt:lpwstr>
  </property>
  <property fmtid="{D5CDD505-2E9C-101B-9397-08002B2CF9AE}" pid="3" name="Enterprise Keywords">
    <vt:lpwstr/>
  </property>
  <property fmtid="{D5CDD505-2E9C-101B-9397-08002B2CF9AE}" pid="4" name="checkedProgramsCount">
    <vt:i4>0</vt:i4>
  </property>
  <property fmtid="{D5CDD505-2E9C-101B-9397-08002B2CF9AE}" pid="5" name="sip_cache_lock_id">
    <vt:lpwstr>11637091906560000000</vt:lpwstr>
  </property>
  <property fmtid="{D5CDD505-2E9C-101B-9397-08002B2CF9AE}" pid="6" name="lmss_lock_sip_cache">
    <vt:lpwstr>;#Unrestricted;#~#~#~#~#</vt:lpwstr>
  </property>
  <property fmtid="{D5CDD505-2E9C-101B-9397-08002B2CF9AE}" pid="7" name="office_lock_sip_cache">
    <vt:lpwstr>;#Unrestricted;#~#~#~#~#</vt:lpwstr>
  </property>
  <property fmtid="{D5CDD505-2E9C-101B-9397-08002B2CF9AE}" pid="8" name="LM SIP Document Sensitivity">
    <vt:lpwstr/>
  </property>
  <property fmtid="{D5CDD505-2E9C-101B-9397-08002B2CF9AE}" pid="9" name="Document Author">
    <vt:lpwstr>US\e395353</vt:lpwstr>
  </property>
  <property fmtid="{D5CDD505-2E9C-101B-9397-08002B2CF9AE}" pid="10" name="Document Sensitivity">
    <vt:lpwstr>1</vt:lpwstr>
  </property>
  <property fmtid="{D5CDD505-2E9C-101B-9397-08002B2CF9AE}" pid="11" name="ThirdParty">
    <vt:lpwstr/>
  </property>
  <property fmtid="{D5CDD505-2E9C-101B-9397-08002B2CF9AE}" pid="12" name="OCI Restriction">
    <vt:bool>false</vt:bool>
  </property>
  <property fmtid="{D5CDD505-2E9C-101B-9397-08002B2CF9AE}" pid="13" name="OCI Additional Info">
    <vt:lpwstr/>
  </property>
  <property fmtid="{D5CDD505-2E9C-101B-9397-08002B2CF9AE}" pid="14" name="Allow Header Overwrite">
    <vt:bool>true</vt:bool>
  </property>
  <property fmtid="{D5CDD505-2E9C-101B-9397-08002B2CF9AE}" pid="15" name="Allow Footer Overwrite">
    <vt:bool>true</vt:bool>
  </property>
  <property fmtid="{D5CDD505-2E9C-101B-9397-08002B2CF9AE}" pid="16" name="Multiple Selected">
    <vt:lpwstr>-1</vt:lpwstr>
  </property>
  <property fmtid="{D5CDD505-2E9C-101B-9397-08002B2CF9AE}" pid="17" name="SIPLongWording">
    <vt:lpwstr>_x000d_
_x000d_
</vt:lpwstr>
  </property>
  <property fmtid="{D5CDD505-2E9C-101B-9397-08002B2CF9AE}" pid="18" name="ExpCountry">
    <vt:lpwstr/>
  </property>
  <property fmtid="{D5CDD505-2E9C-101B-9397-08002B2CF9AE}" pid="19" name="TextBoxAndDropdownValues">
    <vt:lpwstr/>
  </property>
</Properties>
</file>